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3" r:id="rId8"/>
    <p:sldId id="267" r:id="rId9"/>
    <p:sldId id="264" r:id="rId10"/>
    <p:sldId id="265" r:id="rId11"/>
    <p:sldId id="266" r:id="rId12"/>
    <p:sldId id="262" r:id="rId13"/>
    <p:sldId id="268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jp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1.gif"/><Relationship Id="rId3" Type="http://schemas.openxmlformats.org/officeDocument/2006/relationships/image" Target="../media/image9.jpeg"/><Relationship Id="rId21" Type="http://schemas.openxmlformats.org/officeDocument/2006/relationships/image" Target="../media/image27.jpeg"/><Relationship Id="rId7" Type="http://schemas.openxmlformats.org/officeDocument/2006/relationships/image" Target="../media/image13.png"/><Relationship Id="rId12" Type="http://schemas.openxmlformats.org/officeDocument/2006/relationships/image" Target="../media/image18.jpeg"/><Relationship Id="rId17" Type="http://schemas.openxmlformats.org/officeDocument/2006/relationships/image" Target="../media/image23.jpeg"/><Relationship Id="rId25" Type="http://schemas.openxmlformats.org/officeDocument/2006/relationships/image" Target="../media/image30.jpeg"/><Relationship Id="rId2" Type="http://schemas.openxmlformats.org/officeDocument/2006/relationships/image" Target="../media/image8.jpeg"/><Relationship Id="rId16" Type="http://schemas.openxmlformats.org/officeDocument/2006/relationships/image" Target="../media/image22.jpeg"/><Relationship Id="rId20" Type="http://schemas.openxmlformats.org/officeDocument/2006/relationships/image" Target="../media/image26.jpeg"/><Relationship Id="rId29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24" Type="http://schemas.openxmlformats.org/officeDocument/2006/relationships/image" Target="../media/image3.jpg"/><Relationship Id="rId5" Type="http://schemas.openxmlformats.org/officeDocument/2006/relationships/image" Target="../media/image11.png"/><Relationship Id="rId15" Type="http://schemas.openxmlformats.org/officeDocument/2006/relationships/image" Target="../media/image21.jpeg"/><Relationship Id="rId23" Type="http://schemas.openxmlformats.org/officeDocument/2006/relationships/image" Target="../media/image29.png"/><Relationship Id="rId28" Type="http://schemas.openxmlformats.org/officeDocument/2006/relationships/image" Target="../media/image33.jpeg"/><Relationship Id="rId10" Type="http://schemas.openxmlformats.org/officeDocument/2006/relationships/image" Target="../media/image16.jpeg"/><Relationship Id="rId19" Type="http://schemas.openxmlformats.org/officeDocument/2006/relationships/image" Target="../media/image25.jpeg"/><Relationship Id="rId31" Type="http://schemas.openxmlformats.org/officeDocument/2006/relationships/image" Target="../media/image36.jpeg"/><Relationship Id="rId4" Type="http://schemas.openxmlformats.org/officeDocument/2006/relationships/image" Target="../media/image10.jpe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jpeg"/><Relationship Id="rId27" Type="http://schemas.openxmlformats.org/officeDocument/2006/relationships/image" Target="../media/image32.jpeg"/><Relationship Id="rId30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mailto:rosine57v@gmail.com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lesamisdelasante@orange.fr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hyperlink" Target="https://pixabay.com/fr/t%C3%A9l%C3%A9phone-vieux-1955-2476595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89FAFC-7519-4FDF-A7E6-D67C4AA962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DAA2B9A-D866-4ADA-9DC3-FE4C5AE354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9800" y="4034062"/>
            <a:ext cx="9143999" cy="685800"/>
          </a:xfrm>
        </p:spPr>
        <p:txBody>
          <a:bodyPr>
            <a:noAutofit/>
          </a:bodyPr>
          <a:lstStyle/>
          <a:p>
            <a:pPr algn="ctr"/>
            <a:r>
              <a:rPr lang="fr-FR" sz="2400" b="1" dirty="0"/>
              <a:t>Groupement d’associations d’entraide contre les addictions et pour la prévention des risques,</a:t>
            </a:r>
          </a:p>
          <a:p>
            <a:pPr algn="ctr"/>
            <a:r>
              <a:rPr lang="fr-FR" sz="2400" b="1" dirty="0"/>
              <a:t>N° SIRET: 381 734 581 00030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0EA58A9-0F85-41A0-94C4-8B1B9A2695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050" y="1374780"/>
            <a:ext cx="9482309" cy="247903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0243191-6454-4746-BA5C-DEC5684029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5642" y="6271710"/>
            <a:ext cx="1711833" cy="44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180903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D824CB-4F66-47E5-BC9A-B8D9D5C53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/>
              <a:t>Activités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F430C9A-4279-47AA-8FF3-C1A5E233A8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Accompagnement des personnes en difficultés dans leur démarche de soins.</a:t>
            </a:r>
          </a:p>
          <a:p>
            <a:r>
              <a:rPr lang="fr-FR" dirty="0"/>
              <a:t>Accompagnement de l’entourage dans leurs fonctions de pair aidant.</a:t>
            </a:r>
          </a:p>
          <a:p>
            <a:r>
              <a:rPr lang="fr-FR" dirty="0"/>
              <a:t>Permanences d’accueil.</a:t>
            </a:r>
          </a:p>
          <a:p>
            <a:r>
              <a:rPr lang="fr-FR" dirty="0"/>
              <a:t>Animations de groupes de parole et/ou d’expression.</a:t>
            </a:r>
          </a:p>
          <a:p>
            <a:r>
              <a:rPr lang="fr-FR" dirty="0"/>
              <a:t>Entretiens individuels et/ou motivationnels.</a:t>
            </a:r>
          </a:p>
          <a:p>
            <a:r>
              <a:rPr lang="fr-FR" dirty="0"/>
              <a:t>Réunions plénières.</a:t>
            </a:r>
          </a:p>
          <a:p>
            <a:r>
              <a:rPr lang="fr-FR" dirty="0"/>
              <a:t>Stages de formation.</a:t>
            </a:r>
          </a:p>
          <a:p>
            <a:r>
              <a:rPr lang="fr-FR" dirty="0"/>
              <a:t>Gestion et administration d’une association.</a:t>
            </a:r>
          </a:p>
          <a:p>
            <a:r>
              <a:rPr lang="fr-FR" dirty="0"/>
              <a:t>Activités de détente et loisirs dans le cadre de la réinsertion.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8F4A69E-F2CC-409F-AF7C-CFC72E2FA4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5642" y="6271710"/>
            <a:ext cx="1711833" cy="44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33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823"/>
    </mc:Choice>
    <mc:Fallback xmlns="">
      <p:transition spd="slow" advTm="258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25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2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25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25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425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625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825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D9A043-E4E8-4A92-AD96-599ACA10F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7550" y="392898"/>
            <a:ext cx="8134350" cy="1293028"/>
          </a:xfrm>
        </p:spPr>
        <p:txBody>
          <a:bodyPr/>
          <a:lstStyle/>
          <a:p>
            <a:pPr algn="ctr"/>
            <a:r>
              <a:rPr lang="fr-FR" b="1" dirty="0"/>
              <a:t>valeurs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4C60D21-AFE4-46E5-94B0-B7420FFDB2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fr-FR" dirty="0"/>
              <a:t>Ecoute active.</a:t>
            </a:r>
          </a:p>
          <a:p>
            <a:pPr algn="ctr"/>
            <a:r>
              <a:rPr lang="fr-FR" dirty="0"/>
              <a:t>Non jugement.</a:t>
            </a:r>
          </a:p>
          <a:p>
            <a:pPr algn="ctr"/>
            <a:r>
              <a:rPr lang="fr-FR" dirty="0"/>
              <a:t>Empathie.</a:t>
            </a:r>
          </a:p>
          <a:p>
            <a:pPr algn="ctr"/>
            <a:r>
              <a:rPr lang="fr-FR" dirty="0"/>
              <a:t>Tolérance.</a:t>
            </a:r>
          </a:p>
          <a:p>
            <a:pPr algn="ctr"/>
            <a:r>
              <a:rPr lang="fr-FR" dirty="0"/>
              <a:t>Expérience.</a:t>
            </a:r>
          </a:p>
          <a:p>
            <a:pPr algn="ctr"/>
            <a:r>
              <a:rPr lang="fr-FR" dirty="0"/>
              <a:t>Exemplarité.</a:t>
            </a:r>
          </a:p>
          <a:p>
            <a:pPr algn="ctr"/>
            <a:r>
              <a:rPr lang="fr-FR" dirty="0"/>
              <a:t>Confidentialité.</a:t>
            </a:r>
          </a:p>
          <a:p>
            <a:pPr algn="ctr"/>
            <a:r>
              <a:rPr lang="fr-FR" dirty="0"/>
              <a:t>Connaissance de la pathologie.</a:t>
            </a:r>
          </a:p>
          <a:p>
            <a:pPr algn="ctr"/>
            <a:r>
              <a:rPr lang="fr-FR" dirty="0"/>
              <a:t>Connaissance des structures de soins.</a:t>
            </a:r>
          </a:p>
          <a:p>
            <a:pPr algn="ctr"/>
            <a:r>
              <a:rPr lang="fr-FR" dirty="0"/>
              <a:t>Lien social.</a:t>
            </a:r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D3B0595-0DDA-4AF2-BEAE-5C13134E26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5642" y="6271710"/>
            <a:ext cx="1711833" cy="44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61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41"/>
    </mc:Choice>
    <mc:Fallback xmlns="">
      <p:transition spd="slow" advTm="240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70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90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22B3F5-61A3-4192-8F8F-9DB599AFE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/>
              <a:t>Membre de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32C7BEC-715C-4B4A-B86E-1AC59E5FDD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73193" y="2113457"/>
            <a:ext cx="5079991" cy="823912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fr-FR" b="1" dirty="0"/>
              <a:t>France Assos Santé National et Régional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6272CD0-0BCF-4235-A031-85BB803B28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1080322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fr-FR" b="1" dirty="0"/>
              <a:t>CAMERUP</a:t>
            </a:r>
          </a:p>
          <a:p>
            <a:pPr algn="ctr"/>
            <a:r>
              <a:rPr lang="fr-FR" b="1" i="1" dirty="0"/>
              <a:t>C</a:t>
            </a:r>
            <a:r>
              <a:rPr lang="fr-FR" i="1" dirty="0"/>
              <a:t>oordination des </a:t>
            </a:r>
            <a:r>
              <a:rPr lang="fr-FR" b="1" i="1" dirty="0"/>
              <a:t>A</a:t>
            </a:r>
            <a:r>
              <a:rPr lang="fr-FR" i="1" dirty="0"/>
              <a:t>ssociations et </a:t>
            </a:r>
            <a:r>
              <a:rPr lang="fr-FR" b="1" i="1" dirty="0"/>
              <a:t>M</a:t>
            </a:r>
            <a:r>
              <a:rPr lang="fr-FR" i="1" dirty="0"/>
              <a:t>ouvements d’</a:t>
            </a:r>
            <a:r>
              <a:rPr lang="fr-FR" b="1" i="1" dirty="0"/>
              <a:t>E</a:t>
            </a:r>
            <a:r>
              <a:rPr lang="fr-FR" i="1" dirty="0"/>
              <a:t>ntraide </a:t>
            </a:r>
            <a:r>
              <a:rPr lang="fr-FR" b="1" i="1" dirty="0"/>
              <a:t>R</a:t>
            </a:r>
            <a:r>
              <a:rPr lang="fr-FR" i="1" dirty="0"/>
              <a:t>econnus d’</a:t>
            </a:r>
            <a:r>
              <a:rPr lang="fr-FR" b="1" i="1" dirty="0"/>
              <a:t>U</a:t>
            </a:r>
            <a:r>
              <a:rPr lang="fr-FR" i="1" dirty="0"/>
              <a:t>tilité </a:t>
            </a:r>
            <a:r>
              <a:rPr lang="fr-FR" b="1" i="1" dirty="0"/>
              <a:t>P</a:t>
            </a:r>
            <a:r>
              <a:rPr lang="fr-FR" i="1" dirty="0"/>
              <a:t>ublique</a:t>
            </a:r>
          </a:p>
        </p:txBody>
      </p:sp>
      <p:pic>
        <p:nvPicPr>
          <p:cNvPr id="1026" name="Picture 2" descr="France Assos Santé">
            <a:extLst>
              <a:ext uri="{FF2B5EF4-FFF2-40B4-BE49-F238E27FC236}">
                <a16:creationId xmlns:a16="http://schemas.microsoft.com/office/drawing/2014/main" id="{98AF90A5-1B99-402D-8DC8-F6C650AF416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69" y="4515061"/>
            <a:ext cx="2317484" cy="165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ches pratiques Archives - France Assos Santé">
            <a:extLst>
              <a:ext uri="{FF2B5EF4-FFF2-40B4-BE49-F238E27FC236}">
                <a16:creationId xmlns:a16="http://schemas.microsoft.com/office/drawing/2014/main" id="{3BAF07C9-9E1A-4392-A97C-B6E40A2E6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957" y="3132666"/>
            <a:ext cx="5016243" cy="3676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amerup">
            <a:extLst>
              <a:ext uri="{FF2B5EF4-FFF2-40B4-BE49-F238E27FC236}">
                <a16:creationId xmlns:a16="http://schemas.microsoft.com/office/drawing/2014/main" id="{548F159D-FE67-410E-BFD9-845E33530192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771" y="3439834"/>
            <a:ext cx="3440629" cy="2656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BF54DAF-BBFA-4C54-A446-0E9A9400DC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5642" y="6271710"/>
            <a:ext cx="1711833" cy="44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64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76"/>
    </mc:Choice>
    <mc:Fallback xmlns="">
      <p:transition spd="slow" advTm="127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0AE61E-0381-47E2-900E-368255380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0246" y="235419"/>
            <a:ext cx="8610600" cy="1293028"/>
          </a:xfrm>
        </p:spPr>
        <p:txBody>
          <a:bodyPr/>
          <a:lstStyle/>
          <a:p>
            <a:pPr algn="ctr"/>
            <a:r>
              <a:rPr lang="fr-FR" b="1" dirty="0"/>
              <a:t>Tutelles &amp; Partenaires</a:t>
            </a:r>
          </a:p>
        </p:txBody>
      </p:sp>
      <p:pic>
        <p:nvPicPr>
          <p:cNvPr id="1030" name="Picture 6" descr="Résultat de recherche d'images pour &quot;logo addiction france&quot;">
            <a:extLst>
              <a:ext uri="{FF2B5EF4-FFF2-40B4-BE49-F238E27FC236}">
                <a16:creationId xmlns:a16="http://schemas.microsoft.com/office/drawing/2014/main" id="{74309841-2375-4973-9B71-72942E2F1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0645" y="3401453"/>
            <a:ext cx="871541" cy="797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ommage au Professeur Michel Reynaud : le Fonds Actions Addictions devient  le Fonds Addict'Aide - Santé Mentale">
            <a:extLst>
              <a:ext uri="{FF2B5EF4-FFF2-40B4-BE49-F238E27FC236}">
                <a16:creationId xmlns:a16="http://schemas.microsoft.com/office/drawing/2014/main" id="{64A789C8-7B63-4E61-8C24-C9996FF39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317" y="2739274"/>
            <a:ext cx="2162186" cy="526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réation de Santé publique France">
            <a:extLst>
              <a:ext uri="{FF2B5EF4-FFF2-40B4-BE49-F238E27FC236}">
                <a16:creationId xmlns:a16="http://schemas.microsoft.com/office/drawing/2014/main" id="{F74672E8-81F5-4540-9364-06770C988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0693" y="1510313"/>
            <a:ext cx="1883928" cy="1015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Résultat de recherche d'images pour &quot;logo mildeca&quot;">
            <a:extLst>
              <a:ext uri="{FF2B5EF4-FFF2-40B4-BE49-F238E27FC236}">
                <a16:creationId xmlns:a16="http://schemas.microsoft.com/office/drawing/2014/main" id="{31A5BC25-DCFF-44AF-AB8B-67E466CB3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970" y="1319368"/>
            <a:ext cx="1598578" cy="1353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Grand Est Addictions | Espace régional de ressources et d'expertise en  addictologie du Grand Est">
            <a:extLst>
              <a:ext uri="{FF2B5EF4-FFF2-40B4-BE49-F238E27FC236}">
                <a16:creationId xmlns:a16="http://schemas.microsoft.com/office/drawing/2014/main" id="{DD72FAF7-E26E-4CD4-AE5A-B2177FBB8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988" y="3560664"/>
            <a:ext cx="1921322" cy="598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Organisation de l'association fédérative | Grand Est Addictions">
            <a:extLst>
              <a:ext uri="{FF2B5EF4-FFF2-40B4-BE49-F238E27FC236}">
                <a16:creationId xmlns:a16="http://schemas.microsoft.com/office/drawing/2014/main" id="{AF0EBBA5-9966-4064-A764-2FB8CE0B2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119" y="4650203"/>
            <a:ext cx="1425602" cy="57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Addictions | Agence régionale de santé Bourgogne-Franche-Comté">
            <a:extLst>
              <a:ext uri="{FF2B5EF4-FFF2-40B4-BE49-F238E27FC236}">
                <a16:creationId xmlns:a16="http://schemas.microsoft.com/office/drawing/2014/main" id="{7C818EDD-CB81-4244-9E64-D275B4D43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66" y="4593416"/>
            <a:ext cx="1216253" cy="834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Résultat de recherche d'images pour &quot;logo Dry january&quot;">
            <a:extLst>
              <a:ext uri="{FF2B5EF4-FFF2-40B4-BE49-F238E27FC236}">
                <a16:creationId xmlns:a16="http://schemas.microsoft.com/office/drawing/2014/main" id="{471D21A8-CDA5-4653-850A-A0EE80F3F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047" y="4867993"/>
            <a:ext cx="1253743" cy="34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fficher l’image source">
            <a:extLst>
              <a:ext uri="{FF2B5EF4-FFF2-40B4-BE49-F238E27FC236}">
                <a16:creationId xmlns:a16="http://schemas.microsoft.com/office/drawing/2014/main" id="{368AA19A-C0C3-40A1-A5A9-049E57A81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574" y="1589602"/>
            <a:ext cx="2350293" cy="1115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fficher l’image source">
            <a:extLst>
              <a:ext uri="{FF2B5EF4-FFF2-40B4-BE49-F238E27FC236}">
                <a16:creationId xmlns:a16="http://schemas.microsoft.com/office/drawing/2014/main" id="{1E27283C-F105-4A31-ABE5-62C4391BB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919" y="1386022"/>
            <a:ext cx="1361105" cy="1353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2" descr="Afficher l’image source">
            <a:extLst>
              <a:ext uri="{FF2B5EF4-FFF2-40B4-BE49-F238E27FC236}">
                <a16:creationId xmlns:a16="http://schemas.microsoft.com/office/drawing/2014/main" id="{A17F5FBC-B027-4010-A645-1BEDEEEE5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372" y="2664607"/>
            <a:ext cx="1491202" cy="57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4" descr="Afficher l’image source">
            <a:extLst>
              <a:ext uri="{FF2B5EF4-FFF2-40B4-BE49-F238E27FC236}">
                <a16:creationId xmlns:a16="http://schemas.microsoft.com/office/drawing/2014/main" id="{7CADF0CB-2BF3-4984-9E51-4DFA1B0EE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0645" y="1649576"/>
            <a:ext cx="930618" cy="930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8" descr="Peut être une image de texte qui dit ’France Patients Experts Addictions’">
            <a:extLst>
              <a:ext uri="{FF2B5EF4-FFF2-40B4-BE49-F238E27FC236}">
                <a16:creationId xmlns:a16="http://schemas.microsoft.com/office/drawing/2014/main" id="{FAA6F0F8-9FF3-4CE2-897F-394C1CF65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85" y="3447035"/>
            <a:ext cx="1633053" cy="1020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0" descr="Afficher l’image source">
            <a:extLst>
              <a:ext uri="{FF2B5EF4-FFF2-40B4-BE49-F238E27FC236}">
                <a16:creationId xmlns:a16="http://schemas.microsoft.com/office/drawing/2014/main" id="{52A2500C-58A4-4B73-9746-630A3B564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142" y="2664607"/>
            <a:ext cx="1441516" cy="620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2" descr="Afficher l’image source">
            <a:extLst>
              <a:ext uri="{FF2B5EF4-FFF2-40B4-BE49-F238E27FC236}">
                <a16:creationId xmlns:a16="http://schemas.microsoft.com/office/drawing/2014/main" id="{399039A8-4EBC-43A9-8ECE-8F78BEE70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650" y="3666197"/>
            <a:ext cx="1123950" cy="438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4" descr="Afficher l’image source">
            <a:extLst>
              <a:ext uri="{FF2B5EF4-FFF2-40B4-BE49-F238E27FC236}">
                <a16:creationId xmlns:a16="http://schemas.microsoft.com/office/drawing/2014/main" id="{9C7FB473-87F8-46B6-960C-CBD1BB6F9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320" y="3602044"/>
            <a:ext cx="1216254" cy="684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6" descr="Afficher l’image source">
            <a:extLst>
              <a:ext uri="{FF2B5EF4-FFF2-40B4-BE49-F238E27FC236}">
                <a16:creationId xmlns:a16="http://schemas.microsoft.com/office/drawing/2014/main" id="{7495F0B8-9F7B-4BBF-8D26-4EEC3CC0D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29" y="2822665"/>
            <a:ext cx="20574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Afficher l’image source">
            <a:extLst>
              <a:ext uri="{FF2B5EF4-FFF2-40B4-BE49-F238E27FC236}">
                <a16:creationId xmlns:a16="http://schemas.microsoft.com/office/drawing/2014/main" id="{67195AD1-EC51-41A5-BA70-05729EB0A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241" y="2769435"/>
            <a:ext cx="1035389" cy="632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Afficher l’image source">
            <a:extLst>
              <a:ext uri="{FF2B5EF4-FFF2-40B4-BE49-F238E27FC236}">
                <a16:creationId xmlns:a16="http://schemas.microsoft.com/office/drawing/2014/main" id="{B4B2E470-6D09-4FD7-B8B5-CF37774CF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251" y="4682011"/>
            <a:ext cx="1253743" cy="42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Afficher l’image source">
            <a:extLst>
              <a:ext uri="{FF2B5EF4-FFF2-40B4-BE49-F238E27FC236}">
                <a16:creationId xmlns:a16="http://schemas.microsoft.com/office/drawing/2014/main" id="{73F5DCFF-C03D-4AB3-BD90-8F6CEF1F8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168" y="4421400"/>
            <a:ext cx="1590908" cy="83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34" descr="https://www.croixbleue.fr/local/cache-vignettes/L220xH96/siteon0-fa04f.jpg?1663758945">
            <a:extLst>
              <a:ext uri="{FF2B5EF4-FFF2-40B4-BE49-F238E27FC236}">
                <a16:creationId xmlns:a16="http://schemas.microsoft.com/office/drawing/2014/main" id="{FDC83569-9D7C-4D14-8331-4A3294109F1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pic>
        <p:nvPicPr>
          <p:cNvPr id="1060" name="Picture 36" descr="https://croixbleue.fr/local/cache-vignettes/L220xH96/siteon0-fa04f.jpg?1663758945">
            <a:extLst>
              <a:ext uri="{FF2B5EF4-FFF2-40B4-BE49-F238E27FC236}">
                <a16:creationId xmlns:a16="http://schemas.microsoft.com/office/drawing/2014/main" id="{E79B9B73-BBFA-4FEF-843D-8DD4D8E9B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2005" y="4416565"/>
            <a:ext cx="1334410" cy="58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Afficher l’image source">
            <a:extLst>
              <a:ext uri="{FF2B5EF4-FFF2-40B4-BE49-F238E27FC236}">
                <a16:creationId xmlns:a16="http://schemas.microsoft.com/office/drawing/2014/main" id="{E53B0F42-6B20-4384-AE02-F39840893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33" y="5741684"/>
            <a:ext cx="747192" cy="733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AB699753-0B3D-4318-A635-346F3E4F2857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0306310" y="6271710"/>
            <a:ext cx="1711833" cy="447538"/>
          </a:xfrm>
          <a:prstGeom prst="rect">
            <a:avLst/>
          </a:prstGeom>
        </p:spPr>
      </p:pic>
      <p:pic>
        <p:nvPicPr>
          <p:cNvPr id="3" name="Picture 2" descr="Afficher l’image source">
            <a:extLst>
              <a:ext uri="{FF2B5EF4-FFF2-40B4-BE49-F238E27FC236}">
                <a16:creationId xmlns:a16="http://schemas.microsoft.com/office/drawing/2014/main" id="{71719092-C609-4F4B-82B1-06037BE03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849" y="3535361"/>
            <a:ext cx="1985281" cy="85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ficher l’image source">
            <a:extLst>
              <a:ext uri="{FF2B5EF4-FFF2-40B4-BE49-F238E27FC236}">
                <a16:creationId xmlns:a16="http://schemas.microsoft.com/office/drawing/2014/main" id="{F1636AD0-5A0C-4E1B-BA4F-0326C0033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37" y="5615574"/>
            <a:ext cx="732309" cy="733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Afficher l’image source">
            <a:extLst>
              <a:ext uri="{FF2B5EF4-FFF2-40B4-BE49-F238E27FC236}">
                <a16:creationId xmlns:a16="http://schemas.microsoft.com/office/drawing/2014/main" id="{A8E191CA-5928-4CC0-90D1-753BE87AD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489" y="5504203"/>
            <a:ext cx="2057400" cy="767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Afficher l’image source">
            <a:extLst>
              <a:ext uri="{FF2B5EF4-FFF2-40B4-BE49-F238E27FC236}">
                <a16:creationId xmlns:a16="http://schemas.microsoft.com/office/drawing/2014/main" id="{66DFF108-6FA7-45F6-91F1-F312CA130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652" y="5387079"/>
            <a:ext cx="1164593" cy="96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FDVA formation : Lancement de la campagne 2022 – CRIB95">
            <a:extLst>
              <a:ext uri="{FF2B5EF4-FFF2-40B4-BE49-F238E27FC236}">
                <a16:creationId xmlns:a16="http://schemas.microsoft.com/office/drawing/2014/main" id="{ABD78555-D34A-4B3E-B41B-BC8FEA25C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617" y="5256173"/>
            <a:ext cx="2152650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Afficher plus d’images de Ministère de la Santé">
            <a:extLst>
              <a:ext uri="{FF2B5EF4-FFF2-40B4-BE49-F238E27FC236}">
                <a16:creationId xmlns:a16="http://schemas.microsoft.com/office/drawing/2014/main" id="{0901BD00-ED1C-4EBC-9C8E-22B6F3D4D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708" y="1420671"/>
            <a:ext cx="1195125" cy="119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Résultat d’images pour logos des enim">
            <a:extLst>
              <a:ext uri="{FF2B5EF4-FFF2-40B4-BE49-F238E27FC236}">
                <a16:creationId xmlns:a16="http://schemas.microsoft.com/office/drawing/2014/main" id="{7FBE0082-D102-472B-A9D2-FA55921A9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3139" y="5442268"/>
            <a:ext cx="1161224" cy="539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51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709"/>
    </mc:Choice>
    <mc:Fallback xmlns="">
      <p:transition spd="slow" advTm="437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3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6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9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15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30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4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5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70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80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950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10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250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400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55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700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9DFF49-0EEF-429C-8272-9B6789AFA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6065" y="329480"/>
            <a:ext cx="9688830" cy="927007"/>
          </a:xfrm>
        </p:spPr>
        <p:txBody>
          <a:bodyPr/>
          <a:lstStyle/>
          <a:p>
            <a:pPr algn="ctr"/>
            <a:r>
              <a:rPr lang="fr-FR" b="1" dirty="0"/>
              <a:t>Associations Affiliées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38C80A9-F089-4D50-B936-508F40D893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1383030"/>
            <a:ext cx="11121390" cy="1108709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fr-FR" dirty="0"/>
              <a:t>Le titre AMIS DE LA SANTE pour les associations départementales sera privilégié sans exclure des associations portant un autre titre dont </a:t>
            </a:r>
            <a:r>
              <a:rPr lang="fr-FR" b="1" dirty="0">
                <a:highlight>
                  <a:srgbClr val="FFFF00"/>
                </a:highlight>
              </a:rPr>
              <a:t>l’affiliation devra</a:t>
            </a:r>
            <a:r>
              <a:rPr lang="fr-FR" dirty="0">
                <a:highlight>
                  <a:srgbClr val="FFFF00"/>
                </a:highlight>
              </a:rPr>
              <a:t> </a:t>
            </a:r>
            <a:r>
              <a:rPr lang="fr-FR" dirty="0"/>
              <a:t>être approuvée par le CA ou l’AG et </a:t>
            </a:r>
            <a:r>
              <a:rPr lang="fr-FR" b="1" dirty="0">
                <a:highlight>
                  <a:srgbClr val="FFFF00"/>
                </a:highlight>
              </a:rPr>
              <a:t>figurer sur l’ensemble de leur documentation administrative ou site internet</a:t>
            </a:r>
            <a:r>
              <a:rPr lang="fr-FR" b="1" dirty="0"/>
              <a:t>. </a:t>
            </a:r>
            <a:r>
              <a:rPr lang="fr-FR" dirty="0"/>
              <a:t>(</a:t>
            </a:r>
            <a:r>
              <a:rPr lang="fr-FR" i="1" dirty="0"/>
              <a:t>Article 1 des statuts)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25643CD-1A91-45F1-8DD2-7791EE58CC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9875" y="2521055"/>
            <a:ext cx="5311775" cy="419819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fr-FR" dirty="0"/>
              <a:t>Amis de la santé du Bas-Rhin,</a:t>
            </a:r>
          </a:p>
          <a:p>
            <a:pPr algn="just"/>
            <a:r>
              <a:rPr lang="fr-FR" dirty="0"/>
              <a:t>Amis de la santé des Côtes d’Armor,</a:t>
            </a:r>
          </a:p>
          <a:p>
            <a:pPr algn="just"/>
            <a:r>
              <a:rPr lang="fr-FR" dirty="0"/>
              <a:t>Amis de la santé du Gard,</a:t>
            </a:r>
          </a:p>
          <a:p>
            <a:pPr algn="just"/>
            <a:r>
              <a:rPr lang="fr-FR" dirty="0"/>
              <a:t>Amis de la santé de Haute Savoie,</a:t>
            </a:r>
          </a:p>
          <a:p>
            <a:pPr algn="just"/>
            <a:r>
              <a:rPr lang="fr-FR" dirty="0"/>
              <a:t>Amis de la santé d’Ille et Vilaine,</a:t>
            </a:r>
          </a:p>
          <a:p>
            <a:pPr algn="just"/>
            <a:r>
              <a:rPr lang="fr-FR" dirty="0"/>
              <a:t>Amis de la santé du Lot et Garonne,</a:t>
            </a:r>
          </a:p>
          <a:p>
            <a:pPr algn="just"/>
            <a:r>
              <a:rPr lang="fr-FR" dirty="0"/>
              <a:t>Amis de la santé du Maine et Loire,</a:t>
            </a:r>
          </a:p>
          <a:p>
            <a:pPr algn="just"/>
            <a:r>
              <a:rPr lang="fr-FR" dirty="0"/>
              <a:t>Amis de la santé de Mayenne,</a:t>
            </a:r>
          </a:p>
          <a:p>
            <a:pPr algn="just"/>
            <a:r>
              <a:rPr lang="fr-FR" dirty="0"/>
              <a:t>Amis de la santé du Morbihan,</a:t>
            </a:r>
          </a:p>
          <a:p>
            <a:pPr algn="just"/>
            <a:r>
              <a:rPr lang="fr-FR" dirty="0"/>
              <a:t>Amis de la santé de Moselle,</a:t>
            </a:r>
          </a:p>
          <a:p>
            <a:pPr algn="just"/>
            <a:r>
              <a:rPr lang="fr-FR" dirty="0"/>
              <a:t>Amis de la santé de l’Oise,</a:t>
            </a:r>
          </a:p>
          <a:p>
            <a:pPr algn="just"/>
            <a:r>
              <a:rPr lang="fr-FR" dirty="0"/>
              <a:t>Amis de la santé de la Somme,</a:t>
            </a:r>
          </a:p>
          <a:p>
            <a:pPr algn="just"/>
            <a:endParaRPr lang="fr-FR" dirty="0"/>
          </a:p>
          <a:p>
            <a:endParaRPr lang="fr-FR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5A525E4-B17D-45DC-830A-0812017F7D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581650" y="2521055"/>
            <a:ext cx="5981700" cy="3974424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Amis de la santé de Vendée,</a:t>
            </a:r>
          </a:p>
          <a:p>
            <a:r>
              <a:rPr lang="fr-FR" dirty="0"/>
              <a:t>Amis de la santé des Vosges,</a:t>
            </a:r>
          </a:p>
          <a:p>
            <a:r>
              <a:rPr lang="fr-FR" dirty="0"/>
              <a:t>Amis de la Santé des Alpes-de-Haute-Provence,</a:t>
            </a:r>
          </a:p>
          <a:p>
            <a:r>
              <a:rPr lang="fr-FR" dirty="0">
                <a:highlight>
                  <a:srgbClr val="FFFF00"/>
                </a:highlight>
              </a:rPr>
              <a:t>Aidons les Korsakoff </a:t>
            </a:r>
            <a:r>
              <a:rPr lang="fr-FR" dirty="0"/>
              <a:t>(</a:t>
            </a:r>
            <a:r>
              <a:rPr lang="fr-FR" i="1" dirty="0"/>
              <a:t>Val de Marne),</a:t>
            </a:r>
          </a:p>
          <a:p>
            <a:r>
              <a:rPr lang="fr-FR" dirty="0">
                <a:highlight>
                  <a:srgbClr val="FFFF00"/>
                </a:highlight>
              </a:rPr>
              <a:t>Alcool Info 14 (</a:t>
            </a:r>
            <a:r>
              <a:rPr lang="fr-FR" i="1" dirty="0"/>
              <a:t>Calvados),</a:t>
            </a:r>
          </a:p>
          <a:p>
            <a:r>
              <a:rPr lang="fr-FR" dirty="0" err="1">
                <a:highlight>
                  <a:srgbClr val="FFFF00"/>
                </a:highlight>
              </a:rPr>
              <a:t>Cop’ma</a:t>
            </a:r>
            <a:r>
              <a:rPr lang="fr-FR" dirty="0">
                <a:highlight>
                  <a:srgbClr val="FFFF00"/>
                </a:highlight>
              </a:rPr>
              <a:t> </a:t>
            </a:r>
            <a:r>
              <a:rPr lang="fr-FR" dirty="0"/>
              <a:t>(</a:t>
            </a:r>
            <a:r>
              <a:rPr lang="fr-FR" i="1" dirty="0"/>
              <a:t>Loire Atlantique</a:t>
            </a:r>
            <a:r>
              <a:rPr lang="fr-FR" dirty="0"/>
              <a:t>),</a:t>
            </a:r>
          </a:p>
          <a:p>
            <a:r>
              <a:rPr lang="fr-FR" dirty="0">
                <a:highlight>
                  <a:srgbClr val="FFFF00"/>
                </a:highlight>
              </a:rPr>
              <a:t>GESD </a:t>
            </a:r>
            <a:r>
              <a:rPr lang="fr-FR" i="1" dirty="0"/>
              <a:t>(Morbihan</a:t>
            </a:r>
            <a:r>
              <a:rPr lang="fr-FR" dirty="0"/>
              <a:t>),</a:t>
            </a:r>
          </a:p>
          <a:p>
            <a:r>
              <a:rPr lang="fr-FR" dirty="0">
                <a:highlight>
                  <a:srgbClr val="FFFF00"/>
                </a:highlight>
              </a:rPr>
              <a:t>Je ne fume plus</a:t>
            </a:r>
            <a:r>
              <a:rPr lang="fr-FR" dirty="0"/>
              <a:t> (</a:t>
            </a:r>
            <a:r>
              <a:rPr lang="fr-FR" i="1" dirty="0"/>
              <a:t>Loire Atlantique),</a:t>
            </a:r>
          </a:p>
          <a:p>
            <a:r>
              <a:rPr lang="fr-FR" dirty="0">
                <a:highlight>
                  <a:srgbClr val="FFFF00"/>
                </a:highlight>
              </a:rPr>
              <a:t>Renaître </a:t>
            </a:r>
            <a:r>
              <a:rPr lang="fr-FR" dirty="0"/>
              <a:t>(</a:t>
            </a:r>
            <a:r>
              <a:rPr lang="fr-FR" i="1" dirty="0"/>
              <a:t>Bas-Rhin</a:t>
            </a:r>
            <a:r>
              <a:rPr lang="fr-FR" dirty="0"/>
              <a:t>),</a:t>
            </a:r>
          </a:p>
          <a:p>
            <a:r>
              <a:rPr lang="fr-FR" dirty="0">
                <a:highlight>
                  <a:srgbClr val="FFFF00"/>
                </a:highlight>
              </a:rPr>
              <a:t>VSA2 </a:t>
            </a:r>
            <a:r>
              <a:rPr lang="fr-FR" dirty="0"/>
              <a:t>(</a:t>
            </a:r>
            <a:r>
              <a:rPr lang="fr-FR" i="1" dirty="0"/>
              <a:t>Isère),</a:t>
            </a:r>
          </a:p>
          <a:p>
            <a:r>
              <a:rPr lang="fr-FR" dirty="0">
                <a:highlight>
                  <a:srgbClr val="FFFF00"/>
                </a:highlight>
              </a:rPr>
              <a:t>Alcool-Entraide-Accompagnement</a:t>
            </a:r>
            <a:r>
              <a:rPr lang="fr-FR" i="1" dirty="0"/>
              <a:t> (Hérault)</a:t>
            </a:r>
          </a:p>
          <a:p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EFFA8A5-9EF8-47B4-8853-A06D4C2C8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5642" y="6271710"/>
            <a:ext cx="1711833" cy="44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09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315"/>
    </mc:Choice>
    <mc:Fallback xmlns="">
      <p:transition spd="slow" advTm="263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10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000"/>
                            </p:stCondLst>
                            <p:childTnLst>
                              <p:par>
                                <p:cTn id="6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3000"/>
                            </p:stCondLst>
                            <p:childTnLst>
                              <p:par>
                                <p:cTn id="7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4000"/>
                            </p:stCondLst>
                            <p:childTnLst>
                              <p:par>
                                <p:cTn id="8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0"/>
                            </p:stCondLst>
                            <p:childTnLst>
                              <p:par>
                                <p:cTn id="8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6000"/>
                            </p:stCondLst>
                            <p:childTnLst>
                              <p:par>
                                <p:cTn id="9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7000"/>
                            </p:stCondLst>
                            <p:childTnLst>
                              <p:par>
                                <p:cTn id="9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8000"/>
                            </p:stCondLst>
                            <p:childTnLst>
                              <p:par>
                                <p:cTn id="10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9000"/>
                            </p:stCondLst>
                            <p:childTnLst>
                              <p:par>
                                <p:cTn id="1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0"/>
                            </p:stCondLst>
                            <p:childTnLst>
                              <p:par>
                                <p:cTn id="1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1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2000"/>
                            </p:stCondLst>
                            <p:childTnLst>
                              <p:par>
                                <p:cTn id="1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3000"/>
                            </p:stCondLst>
                            <p:childTnLst>
                              <p:par>
                                <p:cTn id="1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5000"/>
                            </p:stCondLst>
                            <p:childTnLst>
                              <p:par>
                                <p:cTn id="1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3E1232-70B1-416E-BE01-CBE61A8FB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/>
              <a:t>AMIS DE LA SANTÉ DE MOSELLE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D1591D3-5B29-41FD-8422-B458D7D36A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fr-FR" b="1" dirty="0"/>
              <a:t>Présidente: </a:t>
            </a:r>
          </a:p>
          <a:p>
            <a:r>
              <a:rPr lang="fr-FR" dirty="0"/>
              <a:t>Mme Rosine BODIN</a:t>
            </a:r>
          </a:p>
          <a:p>
            <a:r>
              <a:rPr lang="fr-FR" dirty="0"/>
              <a:t>Tél: 06 01 44 44 57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E7657DE-BB59-4B8F-AE60-D227AD5ABC9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fr-FR" b="1" dirty="0"/>
              <a:t>Siège Social:</a:t>
            </a:r>
          </a:p>
          <a:p>
            <a:endParaRPr lang="fr-FR" b="1" dirty="0"/>
          </a:p>
          <a:p>
            <a:r>
              <a:rPr lang="fr-FR" dirty="0"/>
              <a:t>Maison des Associations </a:t>
            </a:r>
            <a:r>
              <a:rPr lang="fr-FR" sz="1600" dirty="0"/>
              <a:t>(2</a:t>
            </a:r>
            <a:r>
              <a:rPr lang="fr-FR" sz="1600" baseline="30000" dirty="0"/>
              <a:t>ème</a:t>
            </a:r>
            <a:r>
              <a:rPr lang="fr-FR" sz="1600" dirty="0"/>
              <a:t> étage)</a:t>
            </a:r>
          </a:p>
          <a:p>
            <a:r>
              <a:rPr lang="fr-FR" dirty="0"/>
              <a:t>2, rue de Dudweiller</a:t>
            </a:r>
          </a:p>
          <a:p>
            <a:r>
              <a:rPr lang="fr-FR" dirty="0"/>
              <a:t>57500 SAINT-AVOLD</a:t>
            </a:r>
          </a:p>
          <a:p>
            <a:r>
              <a:rPr lang="fr-FR" dirty="0"/>
              <a:t>Mail: </a:t>
            </a:r>
            <a:r>
              <a:rPr lang="fr-FR" dirty="0">
                <a:hlinkClick r:id="rId2"/>
              </a:rPr>
              <a:t>rosine57v@gmail.com</a:t>
            </a:r>
            <a:endParaRPr lang="fr-FR" dirty="0"/>
          </a:p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165601F-0315-4C6A-9EA9-BED1FE48C9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449331"/>
          </a:xfrm>
        </p:spPr>
        <p:txBody>
          <a:bodyPr>
            <a:normAutofit fontScale="47500" lnSpcReduction="20000"/>
          </a:bodyPr>
          <a:lstStyle/>
          <a:p>
            <a:r>
              <a:rPr lang="fr-FR" b="1" dirty="0"/>
              <a:t>N° SIRET:    </a:t>
            </a:r>
            <a:r>
              <a:rPr lang="fr-FR" dirty="0"/>
              <a:t>501531289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7CD4B04-D9D9-49FE-BF03-F8CB12A13AB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r>
              <a:rPr lang="fr-FR" dirty="0"/>
              <a:t>Réunions Groupes de parole et d’expression les premier et troisième mardis du mois à 20h à SAINT-AVOLD,</a:t>
            </a:r>
          </a:p>
          <a:p>
            <a:r>
              <a:rPr lang="fr-FR" dirty="0"/>
              <a:t>Permanences:</a:t>
            </a:r>
          </a:p>
          <a:p>
            <a:r>
              <a:rPr lang="fr-FR" dirty="0"/>
              <a:t>Tous les mardis de 13h30à 15h30 siège de la FNAS à FORBACH,</a:t>
            </a:r>
          </a:p>
          <a:p>
            <a:r>
              <a:rPr lang="fr-FR" dirty="0"/>
              <a:t>Troisième samedi du mois de 13h30 à 15h30 Centre D. Balavoine COCHEREN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1EB255A-9800-4771-9AC1-8B04427FC0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5642" y="6271710"/>
            <a:ext cx="1711833" cy="447538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2D34BB7A-8A7D-494D-A2D5-E18A0B02D85C}"/>
              </a:ext>
            </a:extLst>
          </p:cNvPr>
          <p:cNvSpPr txBox="1"/>
          <p:nvPr/>
        </p:nvSpPr>
        <p:spPr>
          <a:xfrm>
            <a:off x="5994400" y="312432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B0F0"/>
                </a:solidFill>
              </a:rPr>
              <a:t>Cette page est réservée aux associations affiliées pour y mettre leurs coordonnées,</a:t>
            </a:r>
          </a:p>
        </p:txBody>
      </p:sp>
    </p:spTree>
    <p:extLst>
      <p:ext uri="{BB962C8B-B14F-4D97-AF65-F5344CB8AC3E}">
        <p14:creationId xmlns:p14="http://schemas.microsoft.com/office/powerpoint/2010/main" val="218629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6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6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6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6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6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60"/>
                            </p:stCondLst>
                            <p:childTnLst>
                              <p:par>
                                <p:cTn id="2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60"/>
                            </p:stCondLst>
                            <p:childTnLst>
                              <p:par>
                                <p:cTn id="3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260"/>
                            </p:stCondLst>
                            <p:childTnLst>
                              <p:par>
                                <p:cTn id="3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76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26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26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1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270"/>
                            </p:stCondLst>
                            <p:childTnLst>
                              <p:par>
                                <p:cTn id="5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1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280"/>
                            </p:stCondLst>
                            <p:childTnLst>
                              <p:par>
                                <p:cTn id="5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1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599552-7048-4F18-B64D-4F6BEFC53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225" y="1107865"/>
            <a:ext cx="8610600" cy="1293028"/>
          </a:xfrm>
        </p:spPr>
        <p:txBody>
          <a:bodyPr/>
          <a:lstStyle/>
          <a:p>
            <a:pPr algn="ctr"/>
            <a:r>
              <a:rPr lang="fr-FR" b="1" dirty="0"/>
              <a:t>Siège social NATIONAL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119EC9E-524F-4AF0-8346-B2AE9CA3D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6325" y="3000375"/>
            <a:ext cx="10058400" cy="3093252"/>
          </a:xfrm>
        </p:spPr>
        <p:txBody>
          <a:bodyPr/>
          <a:lstStyle/>
          <a:p>
            <a:pPr algn="ctr"/>
            <a:r>
              <a:rPr lang="fr-FR" sz="2400" dirty="0"/>
              <a:t>1, allée de la cité des Chalets</a:t>
            </a:r>
          </a:p>
          <a:p>
            <a:pPr algn="ctr"/>
            <a:r>
              <a:rPr lang="fr-FR" sz="2400" dirty="0"/>
              <a:t>57600 FORBACH - Marienau</a:t>
            </a:r>
          </a:p>
          <a:p>
            <a:pPr marL="1371600" lvl="3" indent="0" algn="ctr">
              <a:buNone/>
            </a:pPr>
            <a:endParaRPr lang="fr-FR" sz="2400" dirty="0"/>
          </a:p>
          <a:p>
            <a:pPr marL="1371600" lvl="3" indent="0" algn="ctr">
              <a:buNone/>
            </a:pPr>
            <a:r>
              <a:rPr lang="fr-FR" sz="2400" dirty="0"/>
              <a:t>03 87 85 81 51</a:t>
            </a:r>
          </a:p>
          <a:p>
            <a:pPr marL="1371600" lvl="3" indent="0" algn="ctr">
              <a:buNone/>
            </a:pPr>
            <a:r>
              <a:rPr lang="fr-FR" sz="2400" b="1" dirty="0"/>
              <a:t>E-mail: </a:t>
            </a:r>
            <a:r>
              <a:rPr lang="fr-FR" sz="2400" dirty="0">
                <a:hlinkClick r:id="rId2"/>
              </a:rPr>
              <a:t>lesamisdelasante@orange.fr</a:t>
            </a:r>
            <a:endParaRPr lang="fr-FR" sz="2400" dirty="0"/>
          </a:p>
          <a:p>
            <a:pPr marL="1371600" lvl="3" indent="0" algn="ctr">
              <a:buNone/>
            </a:pPr>
            <a:r>
              <a:rPr lang="fr-FR" sz="2400" b="1" dirty="0"/>
              <a:t>Site internet</a:t>
            </a:r>
            <a:r>
              <a:rPr lang="fr-FR" sz="2400" dirty="0"/>
              <a:t>: www.lesamisdelasante.org</a:t>
            </a:r>
          </a:p>
          <a:p>
            <a:pPr marL="1371600" lvl="3" indent="0" algn="ctr">
              <a:buNone/>
            </a:pPr>
            <a:endParaRPr lang="fr-FR" sz="2400" dirty="0"/>
          </a:p>
          <a:p>
            <a:pPr marL="1371600" lvl="3" indent="0">
              <a:buNone/>
            </a:pPr>
            <a:endParaRPr lang="fr-FR" sz="2400" dirty="0"/>
          </a:p>
          <a:p>
            <a:pPr marL="1371600" lvl="3" indent="0">
              <a:buNone/>
            </a:pP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D76D3E1-5292-470A-B70D-52D0B0365E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flipH="1">
            <a:off x="4771310" y="4199339"/>
            <a:ext cx="676990" cy="34766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0CAE73B-9569-4602-8BA7-F56C39DAB7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5642" y="6271710"/>
            <a:ext cx="1711833" cy="44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67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41"/>
    </mc:Choice>
    <mc:Fallback xmlns="">
      <p:transition spd="slow" advTm="158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5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3DCD97-7376-443F-8B4F-EFD0BA11F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5" y="352425"/>
            <a:ext cx="11359091" cy="2202428"/>
          </a:xfrm>
        </p:spPr>
        <p:txBody>
          <a:bodyPr>
            <a:normAutofit fontScale="90000"/>
          </a:bodyPr>
          <a:lstStyle/>
          <a:p>
            <a:pPr algn="ctr"/>
            <a:br>
              <a:rPr lang="fr-FR" b="1" dirty="0"/>
            </a:br>
            <a:br>
              <a:rPr lang="fr-FR" b="1" dirty="0"/>
            </a:br>
            <a:br>
              <a:rPr lang="fr-FR" b="1" dirty="0"/>
            </a:br>
            <a:br>
              <a:rPr lang="fr-FR" b="1" dirty="0"/>
            </a:br>
            <a:br>
              <a:rPr lang="fr-FR" b="1" dirty="0"/>
            </a:br>
            <a:r>
              <a:rPr lang="fr-FR" b="1" dirty="0"/>
              <a:t>Mission reconnue d’utilité publique</a:t>
            </a:r>
            <a:br>
              <a:rPr lang="fr-FR" dirty="0"/>
            </a:br>
            <a:br>
              <a:rPr lang="fr-FR" dirty="0"/>
            </a:b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84B8554-9495-4DFD-8718-F9EFA418BB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0900" y="3698698"/>
            <a:ext cx="10993966" cy="1397177"/>
          </a:xfrm>
        </p:spPr>
        <p:txBody>
          <a:bodyPr>
            <a:normAutofit/>
          </a:bodyPr>
          <a:lstStyle/>
          <a:p>
            <a:pPr algn="ctr"/>
            <a:r>
              <a:rPr lang="fr-FR" sz="2400" i="1" dirty="0"/>
              <a:t>Registre des associations du tribunal de proximité de Saint – Avold (57) </a:t>
            </a:r>
          </a:p>
          <a:p>
            <a:pPr algn="ctr"/>
            <a:r>
              <a:rPr lang="fr-FR" sz="2400" i="1" dirty="0"/>
              <a:t>Volume 54  Folio 21</a:t>
            </a:r>
          </a:p>
          <a:p>
            <a:pPr algn="ctr"/>
            <a:r>
              <a:rPr lang="fr-FR" sz="2400" i="1" dirty="0"/>
              <a:t>N° AMALIA A2020STA000021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FBBAB67-8001-4EF7-87F6-CA54D4CC8833}"/>
              </a:ext>
            </a:extLst>
          </p:cNvPr>
          <p:cNvSpPr txBox="1"/>
          <p:nvPr/>
        </p:nvSpPr>
        <p:spPr>
          <a:xfrm>
            <a:off x="609600" y="2554853"/>
            <a:ext cx="1095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/>
              <a:t>Loi</a:t>
            </a:r>
            <a:r>
              <a:rPr lang="fr-FR" sz="2800" b="1" cap="small" dirty="0"/>
              <a:t> 1908 </a:t>
            </a:r>
            <a:r>
              <a:rPr lang="fr-FR" sz="2800" b="1" dirty="0"/>
              <a:t>droit local Alsace - Moselle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2A237BF-4B93-4C56-B008-A5B46CDDE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5642" y="6271710"/>
            <a:ext cx="1711833" cy="44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84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50"/>
    </mc:Choice>
    <mc:Fallback xmlns="">
      <p:transition spd="slow" advTm="109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0C504B-9A3C-4B40-ABC0-43F1819AB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14340"/>
            <a:ext cx="10820399" cy="2801935"/>
          </a:xfrm>
        </p:spPr>
        <p:txBody>
          <a:bodyPr/>
          <a:lstStyle/>
          <a:p>
            <a:pPr algn="ctr"/>
            <a:r>
              <a:rPr lang="fr-FR" b="1" dirty="0"/>
              <a:t>Agrément National des Associations et Unions d’Associations représentant les Usagers dans les Instances  Hospitalières ou de Santé Publique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3BCE85F-2EA6-4206-A97F-B9618E6B02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400" i="1" dirty="0"/>
              <a:t>Arrêté du 10 décembre 2014 reconduit par arrêté du 15 juin 2019 pour 5 ans à partir du 6 décembre 2019 sous le n</a:t>
            </a:r>
            <a:r>
              <a:rPr lang="fr-FR" sz="2400" i="1"/>
              <a:t>° N2019RN0035</a:t>
            </a:r>
            <a:endParaRPr lang="fr-FR" sz="2400" i="1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E890490-BE83-407C-8AD1-CDBCDA85CB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5642" y="6271710"/>
            <a:ext cx="1711833" cy="44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87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87"/>
    </mc:Choice>
    <mc:Fallback xmlns="">
      <p:transition spd="slow" advTm="92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974D62-F2AF-4587-AD09-A0DC1D59C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5474" y="753532"/>
            <a:ext cx="8920841" cy="2802467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/>
              <a:t>Agrément National de Jeunesse et</a:t>
            </a:r>
            <a:br>
              <a:rPr lang="fr-FR" sz="4000" b="1" dirty="0"/>
            </a:br>
            <a:r>
              <a:rPr lang="fr-FR" sz="4000" b="1" dirty="0"/>
              <a:t>Éducation populaire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895ACFC-0062-4142-BF81-B36A6D41DA9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fr-FR" sz="2400" i="1" dirty="0"/>
              <a:t>Arrêté de renouvellement n° 2023-JEP-41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919CFBB-8B0E-4768-96A5-195629232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5642" y="6271710"/>
            <a:ext cx="1711833" cy="44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64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87"/>
    </mc:Choice>
    <mc:Fallback xmlns="">
      <p:transition spd="slow" advTm="56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D5366D-946E-4EAF-AE98-7A4D3827BA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1400176"/>
            <a:ext cx="9448800" cy="1047750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/>
              <a:t>Prestataire de formations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FEEC736-91DE-4B55-9528-D6949144F7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4912" y="3235868"/>
            <a:ext cx="9782175" cy="685800"/>
          </a:xfrm>
        </p:spPr>
        <p:txBody>
          <a:bodyPr>
            <a:noAutofit/>
          </a:bodyPr>
          <a:lstStyle/>
          <a:p>
            <a:pPr algn="ctr"/>
            <a:r>
              <a:rPr lang="fr-FR" sz="2400" i="1" dirty="0"/>
              <a:t>Enregistré sous le n° 42 67 05539 67 auprès du Préfet de région Grand Est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63490B3-2398-43B1-BA83-8FE5C26342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5642" y="6271710"/>
            <a:ext cx="1711833" cy="44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51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08"/>
    </mc:Choice>
    <mc:Fallback xmlns="">
      <p:transition spd="slow" advTm="52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373F24-612A-4FD3-B4AC-89B6F8674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/>
              <a:t>Un Projet associatif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30B8AC3-84C5-49DA-A0BB-7242F4F15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" y="2194560"/>
            <a:ext cx="11487150" cy="4024125"/>
          </a:xfrm>
        </p:spPr>
        <p:txBody>
          <a:bodyPr/>
          <a:lstStyle/>
          <a:p>
            <a:pPr algn="ctr"/>
            <a:r>
              <a:rPr lang="fr-FR" sz="2400" b="1" dirty="0"/>
              <a:t>Pour la Fédération et les associations affiliées, un projet  orienté sur 3 axes.</a:t>
            </a:r>
          </a:p>
          <a:p>
            <a:endParaRPr lang="fr-FR" sz="2400" dirty="0"/>
          </a:p>
          <a:p>
            <a:pPr lvl="2"/>
            <a:r>
              <a:rPr lang="fr-FR" sz="2400" b="1" dirty="0">
                <a:solidFill>
                  <a:srgbClr val="FF0000"/>
                </a:solidFill>
              </a:rPr>
              <a:t>Optimisation de l’accompagnement.</a:t>
            </a:r>
          </a:p>
          <a:p>
            <a:endParaRPr lang="fr-FR" sz="2400" dirty="0"/>
          </a:p>
          <a:p>
            <a:pPr lvl="6"/>
            <a:r>
              <a:rPr lang="fr-FR" sz="2400" b="1" dirty="0">
                <a:solidFill>
                  <a:schemeClr val="accent5">
                    <a:lumMod val="75000"/>
                  </a:schemeClr>
                </a:solidFill>
              </a:rPr>
              <a:t>La qualité du service rendu.</a:t>
            </a:r>
          </a:p>
          <a:p>
            <a:pPr lvl="2"/>
            <a:endParaRPr lang="fr-FR" sz="2400" dirty="0">
              <a:solidFill>
                <a:schemeClr val="accent5">
                  <a:lumMod val="75000"/>
                </a:schemeClr>
              </a:solidFill>
            </a:endParaRPr>
          </a:p>
          <a:p>
            <a:pPr lvl="8"/>
            <a:r>
              <a:rPr lang="fr-FR" sz="2400" b="1" dirty="0">
                <a:solidFill>
                  <a:srgbClr val="00B050"/>
                </a:solidFill>
              </a:rPr>
              <a:t>La pertinence de la prise en charge.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C93D64A-368B-4CE7-AA66-E271BD14E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5642" y="6271710"/>
            <a:ext cx="1711833" cy="44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513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99"/>
    </mc:Choice>
    <mc:Fallback xmlns="">
      <p:transition spd="slow" advTm="135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56B870-8648-41AC-822A-E800BAD96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4725" y="373848"/>
            <a:ext cx="8677275" cy="1293028"/>
          </a:xfrm>
        </p:spPr>
        <p:txBody>
          <a:bodyPr/>
          <a:lstStyle/>
          <a:p>
            <a:r>
              <a:rPr lang="fr-FR" b="1" dirty="0"/>
              <a:t>L’association d’entraide c’est: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5B8DB93-584B-4AFA-87F0-89F06F863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699" y="1447800"/>
            <a:ext cx="11782425" cy="5036352"/>
          </a:xfrm>
        </p:spPr>
        <p:txBody>
          <a:bodyPr>
            <a:noAutofit/>
          </a:bodyPr>
          <a:lstStyle/>
          <a:p>
            <a:pPr lvl="0"/>
            <a:r>
              <a:rPr lang="fr-FR" dirty="0"/>
              <a:t>Un lieu d’intégration social de lutte contre l’exclusion.</a:t>
            </a:r>
          </a:p>
          <a:p>
            <a:pPr lvl="0"/>
            <a:r>
              <a:rPr lang="fr-FR" dirty="0"/>
              <a:t>Valoriser la personne dans l’écoute, le non-jugement de son ressenti, de ses expériences, de la souffrance, de la maladie.</a:t>
            </a:r>
          </a:p>
          <a:p>
            <a:pPr lvl="0"/>
            <a:r>
              <a:rPr lang="fr-FR" dirty="0"/>
              <a:t>Un lieu d’apprentissage d’une nouvelle gestion de soi au quotidien.</a:t>
            </a:r>
          </a:p>
          <a:p>
            <a:pPr lvl="0"/>
            <a:r>
              <a:rPr lang="fr-FR" dirty="0"/>
              <a:t>Un lieu d’informations variées et approfondies.</a:t>
            </a:r>
          </a:p>
          <a:p>
            <a:pPr lvl="0"/>
            <a:r>
              <a:rPr lang="fr-FR" dirty="0"/>
              <a:t>Une forme de contre-pouvoir et de revendications.</a:t>
            </a:r>
          </a:p>
          <a:p>
            <a:pPr lvl="0"/>
            <a:r>
              <a:rPr lang="fr-FR" dirty="0"/>
              <a:t>Un lieu de grande disponibilité et de grande souplesse de fonctionnement.</a:t>
            </a:r>
          </a:p>
          <a:p>
            <a:pPr lvl="0"/>
            <a:r>
              <a:rPr lang="fr-FR" dirty="0"/>
              <a:t>Une place pour les échanges, la convivialité, l’amitié.</a:t>
            </a:r>
          </a:p>
          <a:p>
            <a:pPr lvl="0"/>
            <a:r>
              <a:rPr lang="fr-FR" dirty="0"/>
              <a:t>L’existence d’une solidarité proximale pour éviter une plus grande détresse psychologique.</a:t>
            </a:r>
          </a:p>
          <a:p>
            <a:r>
              <a:rPr lang="fr-FR" dirty="0"/>
              <a:t>Un lieu de réel intérêt pour la personne : l’aider à s’en sortir, sauver sa vie en lui permettant de vivre </a:t>
            </a:r>
            <a:r>
              <a:rPr lang="fr-FR" sz="2400" dirty="0"/>
              <a:t>mieux et longtemps.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0DE1DC1-7FD9-41A0-8297-1C895A419E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5642" y="6271710"/>
            <a:ext cx="1711833" cy="44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93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200"/>
    </mc:Choice>
    <mc:Fallback xmlns="">
      <p:transition spd="slow" advTm="572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7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35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95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5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E225AF-6309-4E4C-8CD4-2D7ADEA5A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5675" y="592832"/>
            <a:ext cx="8610600" cy="1293028"/>
          </a:xfrm>
        </p:spPr>
        <p:txBody>
          <a:bodyPr/>
          <a:lstStyle/>
          <a:p>
            <a:pPr algn="ctr"/>
            <a:r>
              <a:rPr lang="fr-FR" b="1" dirty="0"/>
              <a:t>Des bénévoles formés et qualifiés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E81710C-6915-4ECD-ABD0-3367D366EE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7676" y="1804034"/>
            <a:ext cx="4867274" cy="4720591"/>
          </a:xfrm>
        </p:spPr>
        <p:txBody>
          <a:bodyPr>
            <a:normAutofit lnSpcReduction="10000"/>
          </a:bodyPr>
          <a:lstStyle/>
          <a:p>
            <a:pPr algn="ctr"/>
            <a:r>
              <a:rPr lang="fr-FR" b="1" dirty="0"/>
              <a:t>Formations</a:t>
            </a:r>
          </a:p>
          <a:p>
            <a:pPr algn="just"/>
            <a:r>
              <a:rPr lang="fr-FR" dirty="0"/>
              <a:t>Addictologie (</a:t>
            </a:r>
            <a:r>
              <a:rPr lang="fr-FR" i="1" dirty="0"/>
              <a:t>2 niveaux</a:t>
            </a:r>
            <a:r>
              <a:rPr lang="fr-FR" dirty="0"/>
              <a:t>).</a:t>
            </a:r>
          </a:p>
          <a:p>
            <a:pPr algn="just"/>
            <a:r>
              <a:rPr lang="fr-FR" dirty="0"/>
              <a:t>Réduction des risques et des dommages. (</a:t>
            </a:r>
            <a:r>
              <a:rPr lang="fr-FR" i="1" dirty="0"/>
              <a:t>1 focus spécifique « jeunes »).</a:t>
            </a:r>
          </a:p>
          <a:p>
            <a:pPr algn="just"/>
            <a:r>
              <a:rPr lang="fr-FR" dirty="0"/>
              <a:t>Approche motivationnelle.</a:t>
            </a:r>
          </a:p>
          <a:p>
            <a:pPr algn="just"/>
            <a:r>
              <a:rPr lang="fr-FR" dirty="0"/>
              <a:t>Animation groupes de parole.</a:t>
            </a:r>
          </a:p>
          <a:p>
            <a:pPr algn="just"/>
            <a:r>
              <a:rPr lang="fr-FR" dirty="0"/>
              <a:t>L’approche systémique.</a:t>
            </a:r>
          </a:p>
          <a:p>
            <a:pPr algn="just"/>
            <a:r>
              <a:rPr lang="fr-FR" dirty="0"/>
              <a:t>ETP (</a:t>
            </a:r>
            <a:r>
              <a:rPr lang="fr-FR" i="1" dirty="0"/>
              <a:t>Education Thérapeutique du Patient)</a:t>
            </a:r>
          </a:p>
          <a:p>
            <a:pPr algn="just"/>
            <a:r>
              <a:rPr lang="fr-FR" dirty="0"/>
              <a:t>Communication.</a:t>
            </a:r>
          </a:p>
          <a:p>
            <a:pPr algn="just"/>
            <a:r>
              <a:rPr lang="fr-FR" dirty="0"/>
              <a:t>PSSM (</a:t>
            </a:r>
            <a:r>
              <a:rPr lang="fr-FR" i="1" dirty="0"/>
              <a:t>Premier Secours en Santé Mentale)</a:t>
            </a:r>
          </a:p>
          <a:p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63BDA72-EBA4-4D85-9B84-FA3412C93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24625" y="1885860"/>
            <a:ext cx="5057775" cy="4379308"/>
          </a:xfrm>
        </p:spPr>
        <p:txBody>
          <a:bodyPr>
            <a:normAutofit lnSpcReduction="10000"/>
          </a:bodyPr>
          <a:lstStyle/>
          <a:p>
            <a:pPr algn="ctr"/>
            <a:r>
              <a:rPr lang="fr-FR" b="1" dirty="0"/>
              <a:t>Qualifications</a:t>
            </a:r>
          </a:p>
          <a:p>
            <a:pPr algn="just"/>
            <a:r>
              <a:rPr lang="fr-FR" dirty="0"/>
              <a:t>DUAG (</a:t>
            </a:r>
            <a:r>
              <a:rPr lang="fr-FR" i="1" dirty="0"/>
              <a:t>Diplôme Universitaire en Addictologie Générale</a:t>
            </a:r>
            <a:r>
              <a:rPr lang="fr-FR" dirty="0"/>
              <a:t>).</a:t>
            </a:r>
          </a:p>
          <a:p>
            <a:pPr algn="just"/>
            <a:r>
              <a:rPr lang="fr-FR" dirty="0"/>
              <a:t>Certification Patients experts en:</a:t>
            </a:r>
          </a:p>
          <a:p>
            <a:pPr marL="0" indent="0" algn="just">
              <a:buNone/>
            </a:pPr>
            <a:r>
              <a:rPr lang="fr-FR" dirty="0"/>
              <a:t>- Addictologie (</a:t>
            </a:r>
            <a:r>
              <a:rPr lang="fr-FR" i="1" dirty="0"/>
              <a:t>FPEA et AP/HP</a:t>
            </a:r>
            <a:r>
              <a:rPr lang="fr-FR" dirty="0"/>
              <a:t>).</a:t>
            </a:r>
          </a:p>
          <a:p>
            <a:pPr algn="just">
              <a:buFontTx/>
              <a:buChar char="-"/>
            </a:pPr>
            <a:r>
              <a:rPr lang="fr-FR" dirty="0"/>
              <a:t>ETP: (</a:t>
            </a:r>
            <a:r>
              <a:rPr lang="fr-FR" i="1" dirty="0"/>
              <a:t>Education Thérapeutique du Patient</a:t>
            </a:r>
            <a:r>
              <a:rPr lang="fr-FR" dirty="0"/>
              <a:t>).</a:t>
            </a:r>
          </a:p>
          <a:p>
            <a:pPr algn="just"/>
            <a:r>
              <a:rPr lang="fr-FR" dirty="0"/>
              <a:t>RU: Représentants des Usagers.</a:t>
            </a:r>
          </a:p>
          <a:p>
            <a:pPr algn="just"/>
            <a:r>
              <a:rPr lang="fr-FR" dirty="0"/>
              <a:t>CTS: Conseillers en Territoires de Santé.</a:t>
            </a:r>
          </a:p>
          <a:p>
            <a:pPr algn="just"/>
            <a:r>
              <a:rPr lang="fr-FR" dirty="0"/>
              <a:t>Administrateurs en structures de soins.</a:t>
            </a:r>
          </a:p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270A4D4-27AB-48F7-965F-03292B48D4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5642" y="6271710"/>
            <a:ext cx="1711833" cy="44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29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319"/>
    </mc:Choice>
    <mc:Fallback xmlns="">
      <p:transition spd="slow" advTm="363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0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60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80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200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4000"/>
                            </p:stCondLst>
                            <p:childTnLst>
                              <p:par>
                                <p:cTn id="72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6000"/>
                            </p:stCondLst>
                            <p:childTnLst>
                              <p:par>
                                <p:cTn id="7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7000"/>
                            </p:stCondLst>
                            <p:childTnLst>
                              <p:par>
                                <p:cTn id="8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8000"/>
                            </p:stCondLst>
                            <p:childTnLst>
                              <p:par>
                                <p:cTn id="88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0"/>
                            </p:stCondLst>
                            <p:childTnLst>
                              <p:par>
                                <p:cTn id="94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0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raînée de condensation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TM04033937[[fn=Traînée de condensation]]</Template>
  <TotalTime>776</TotalTime>
  <Words>869</Words>
  <Application>Microsoft Office PowerPoint</Application>
  <PresentationFormat>Grand écran</PresentationFormat>
  <Paragraphs>126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8" baseType="lpstr">
      <vt:lpstr>Arial</vt:lpstr>
      <vt:lpstr>Century Gothic</vt:lpstr>
      <vt:lpstr>Traînée de condensation</vt:lpstr>
      <vt:lpstr> </vt:lpstr>
      <vt:lpstr>Siège social NATIONAL</vt:lpstr>
      <vt:lpstr>     Mission reconnue d’utilité publique  </vt:lpstr>
      <vt:lpstr>Agrément National des Associations et Unions d’Associations représentant les Usagers dans les Instances  Hospitalières ou de Santé Publique</vt:lpstr>
      <vt:lpstr>Agrément National de Jeunesse et Éducation populaire</vt:lpstr>
      <vt:lpstr>Prestataire de formations</vt:lpstr>
      <vt:lpstr>Un Projet associatif</vt:lpstr>
      <vt:lpstr>L’association d’entraide c’est:</vt:lpstr>
      <vt:lpstr>Des bénévoles formés et qualifiés</vt:lpstr>
      <vt:lpstr>Activités</vt:lpstr>
      <vt:lpstr>valeurs</vt:lpstr>
      <vt:lpstr>Membre de</vt:lpstr>
      <vt:lpstr>Tutelles &amp; Partenaires</vt:lpstr>
      <vt:lpstr>Associations Affiliées</vt:lpstr>
      <vt:lpstr>AMIS DE LA SANTÉ DE MOSELLE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Jean-Claude TOMCZAK</dc:creator>
  <cp:lastModifiedBy>800 G2</cp:lastModifiedBy>
  <cp:revision>105</cp:revision>
  <dcterms:created xsi:type="dcterms:W3CDTF">2022-12-05T05:59:59Z</dcterms:created>
  <dcterms:modified xsi:type="dcterms:W3CDTF">2024-10-01T07:47:43Z</dcterms:modified>
</cp:coreProperties>
</file>