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7" r:id="rId9"/>
    <p:sldId id="264" r:id="rId10"/>
    <p:sldId id="265" r:id="rId11"/>
    <p:sldId id="266" r:id="rId12"/>
    <p:sldId id="262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1.jpe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.jp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29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jpeg"/><Relationship Id="rId28" Type="http://schemas.openxmlformats.org/officeDocument/2006/relationships/image" Target="../media/image33.jpe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jpeg"/><Relationship Id="rId27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lesamisdelasante@orange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pixabay.com/fr/t%C3%A9l%C3%A9phone-vieux-1955-2476595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9FAFC-7519-4FDF-A7E6-D67C4AA96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DAA2B9A-D866-4ADA-9DC3-FE4C5AE35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4057126"/>
            <a:ext cx="9143999" cy="685800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/>
              <a:t>Groupement d’associations d’entraide contre les addictions et pour la prévention des risques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0EA58A9-0F85-41A0-94C4-8B1B9A269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50" y="1374780"/>
            <a:ext cx="9482309" cy="247903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0243191-6454-4746-BA5C-DEC568402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3"/>
    </mc:Choice>
    <mc:Fallback xmlns="">
      <p:transition spd="slow" advTm="2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D824CB-4F66-47E5-BC9A-B8D9D5C5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Activités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430C9A-4279-47AA-8FF3-C1A5E233A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Accompagnement des personnes en difficultés dans leur démarche de soins.</a:t>
            </a:r>
          </a:p>
          <a:p>
            <a:r>
              <a:rPr lang="fr-FR" dirty="0"/>
              <a:t>Accompagnement de l’entourage dans leurs fonctions de pair aidant.</a:t>
            </a:r>
          </a:p>
          <a:p>
            <a:r>
              <a:rPr lang="fr-FR" dirty="0"/>
              <a:t>Permanences d’accueil.</a:t>
            </a:r>
          </a:p>
          <a:p>
            <a:r>
              <a:rPr lang="fr-FR" dirty="0"/>
              <a:t>Animations de groupes de parole et/ou d’expression.</a:t>
            </a:r>
          </a:p>
          <a:p>
            <a:r>
              <a:rPr lang="fr-FR" dirty="0"/>
              <a:t>Entretiens individuels et/ou motivationnels.</a:t>
            </a:r>
          </a:p>
          <a:p>
            <a:r>
              <a:rPr lang="fr-FR" dirty="0"/>
              <a:t>Réunions plénières.</a:t>
            </a:r>
          </a:p>
          <a:p>
            <a:r>
              <a:rPr lang="fr-FR" dirty="0"/>
              <a:t>Stages de formation.</a:t>
            </a:r>
          </a:p>
          <a:p>
            <a:r>
              <a:rPr lang="fr-FR" dirty="0"/>
              <a:t>Gestion et administration d’une association.</a:t>
            </a:r>
          </a:p>
          <a:p>
            <a:r>
              <a:rPr lang="fr-FR" dirty="0"/>
              <a:t>Activités de détente et loisirs dans le cadre de la réinsertion.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F4A69E-F2CC-409F-AF7C-CFC72E2FA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3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23"/>
    </mc:Choice>
    <mc:Fallback xmlns="">
      <p:transition spd="slow" advTm="25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2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2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2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25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25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D9A043-E4E8-4A92-AD96-599ACA10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134350" cy="1293028"/>
          </a:xfrm>
        </p:spPr>
        <p:txBody>
          <a:bodyPr/>
          <a:lstStyle/>
          <a:p>
            <a:pPr algn="ctr"/>
            <a:r>
              <a:rPr lang="fr-FR" b="1" dirty="0"/>
              <a:t>valeurs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C60D21-AFE4-46E5-94B0-B7420FFDB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r-FR" dirty="0"/>
              <a:t>Ecoute active.</a:t>
            </a:r>
          </a:p>
          <a:p>
            <a:pPr algn="ctr"/>
            <a:r>
              <a:rPr lang="fr-FR" dirty="0"/>
              <a:t>Non jugement.</a:t>
            </a:r>
          </a:p>
          <a:p>
            <a:pPr algn="ctr"/>
            <a:r>
              <a:rPr lang="fr-FR" dirty="0"/>
              <a:t>Empathie.</a:t>
            </a:r>
          </a:p>
          <a:p>
            <a:pPr algn="ctr"/>
            <a:r>
              <a:rPr lang="fr-FR" dirty="0"/>
              <a:t>Tolérance.</a:t>
            </a:r>
          </a:p>
          <a:p>
            <a:pPr algn="ctr"/>
            <a:r>
              <a:rPr lang="fr-FR" dirty="0"/>
              <a:t>Expérience.</a:t>
            </a:r>
          </a:p>
          <a:p>
            <a:pPr algn="ctr"/>
            <a:r>
              <a:rPr lang="fr-FR" dirty="0"/>
              <a:t>Exemplarité.</a:t>
            </a:r>
          </a:p>
          <a:p>
            <a:pPr algn="ctr"/>
            <a:r>
              <a:rPr lang="fr-FR" dirty="0"/>
              <a:t>Confidentialité.</a:t>
            </a:r>
          </a:p>
          <a:p>
            <a:pPr algn="ctr"/>
            <a:r>
              <a:rPr lang="fr-FR" dirty="0"/>
              <a:t>Connaissance de la pathologie.</a:t>
            </a:r>
          </a:p>
          <a:p>
            <a:pPr algn="ctr"/>
            <a:r>
              <a:rPr lang="fr-FR" dirty="0"/>
              <a:t>Connaissance des structures de soins.</a:t>
            </a:r>
          </a:p>
          <a:p>
            <a:pPr algn="ctr"/>
            <a:r>
              <a:rPr lang="fr-FR" dirty="0"/>
              <a:t>Lien social.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3B0595-0DDA-4AF2-BEAE-5C13134E2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1"/>
    </mc:Choice>
    <mc:Fallback xmlns="">
      <p:transition spd="slow" advTm="24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22B3F5-61A3-4192-8F8F-9DB599AF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Membre 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2C7BEC-715C-4B4A-B86E-1AC59E5FD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193" y="2113457"/>
            <a:ext cx="5079991" cy="82391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fr-FR" b="1" dirty="0"/>
              <a:t>France Assos Santé National et Régional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272CD0-0BCF-4235-A031-85BB803B2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108032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fr-FR" b="1" dirty="0"/>
              <a:t>CAMERUP</a:t>
            </a:r>
          </a:p>
          <a:p>
            <a:pPr algn="ctr"/>
            <a:r>
              <a:rPr lang="fr-FR" b="1" i="1" dirty="0"/>
              <a:t>C</a:t>
            </a:r>
            <a:r>
              <a:rPr lang="fr-FR" i="1" dirty="0"/>
              <a:t>oordination des </a:t>
            </a:r>
            <a:r>
              <a:rPr lang="fr-FR" b="1" i="1" dirty="0"/>
              <a:t>A</a:t>
            </a:r>
            <a:r>
              <a:rPr lang="fr-FR" i="1" dirty="0"/>
              <a:t>ssociations et </a:t>
            </a:r>
            <a:r>
              <a:rPr lang="fr-FR" b="1" i="1" dirty="0"/>
              <a:t>M</a:t>
            </a:r>
            <a:r>
              <a:rPr lang="fr-FR" i="1" dirty="0"/>
              <a:t>ouvements d’</a:t>
            </a:r>
            <a:r>
              <a:rPr lang="fr-FR" b="1" i="1" dirty="0"/>
              <a:t>E</a:t>
            </a:r>
            <a:r>
              <a:rPr lang="fr-FR" i="1" dirty="0"/>
              <a:t>ntraide </a:t>
            </a:r>
            <a:r>
              <a:rPr lang="fr-FR" b="1" i="1" dirty="0"/>
              <a:t>R</a:t>
            </a:r>
            <a:r>
              <a:rPr lang="fr-FR" i="1" dirty="0"/>
              <a:t>econnus d’</a:t>
            </a:r>
            <a:r>
              <a:rPr lang="fr-FR" b="1" i="1" dirty="0"/>
              <a:t>U</a:t>
            </a:r>
            <a:r>
              <a:rPr lang="fr-FR" i="1" dirty="0"/>
              <a:t>tilité </a:t>
            </a:r>
            <a:r>
              <a:rPr lang="fr-FR" b="1" i="1" dirty="0"/>
              <a:t>P</a:t>
            </a:r>
            <a:r>
              <a:rPr lang="fr-FR" i="1" dirty="0"/>
              <a:t>ublique</a:t>
            </a:r>
          </a:p>
        </p:txBody>
      </p:sp>
      <p:pic>
        <p:nvPicPr>
          <p:cNvPr id="1026" name="Picture 2" descr="France Assos Santé">
            <a:extLst>
              <a:ext uri="{FF2B5EF4-FFF2-40B4-BE49-F238E27FC236}">
                <a16:creationId xmlns:a16="http://schemas.microsoft.com/office/drawing/2014/main" id="{98AF90A5-1B99-402D-8DC8-F6C650AF41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9" y="4515061"/>
            <a:ext cx="2317484" cy="165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ches pratiques Archives - France Assos Santé">
            <a:extLst>
              <a:ext uri="{FF2B5EF4-FFF2-40B4-BE49-F238E27FC236}">
                <a16:creationId xmlns:a16="http://schemas.microsoft.com/office/drawing/2014/main" id="{3BAF07C9-9E1A-4392-A97C-B6E40A2E6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57" y="3132666"/>
            <a:ext cx="5016243" cy="367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merup">
            <a:extLst>
              <a:ext uri="{FF2B5EF4-FFF2-40B4-BE49-F238E27FC236}">
                <a16:creationId xmlns:a16="http://schemas.microsoft.com/office/drawing/2014/main" id="{548F159D-FE67-410E-BFD9-845E3353019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771" y="3439834"/>
            <a:ext cx="3440629" cy="265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BF54DAF-BBFA-4C54-A446-0E9A9400D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76"/>
    </mc:Choice>
    <mc:Fallback xmlns="">
      <p:transition spd="slow" advTm="12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0AE61E-0381-47E2-900E-368255380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246" y="235419"/>
            <a:ext cx="8610600" cy="1293028"/>
          </a:xfrm>
        </p:spPr>
        <p:txBody>
          <a:bodyPr/>
          <a:lstStyle/>
          <a:p>
            <a:pPr algn="ctr"/>
            <a:r>
              <a:rPr lang="fr-FR" b="1" dirty="0"/>
              <a:t>Tutelles &amp; Partenaires</a:t>
            </a:r>
          </a:p>
        </p:txBody>
      </p:sp>
      <p:pic>
        <p:nvPicPr>
          <p:cNvPr id="1030" name="Picture 6" descr="Résultat de recherche d'images pour &quot;logo addiction france&quot;">
            <a:extLst>
              <a:ext uri="{FF2B5EF4-FFF2-40B4-BE49-F238E27FC236}">
                <a16:creationId xmlns:a16="http://schemas.microsoft.com/office/drawing/2014/main" id="{74309841-2375-4973-9B71-72942E2F1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645" y="3401453"/>
            <a:ext cx="871541" cy="79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mmage au Professeur Michel Reynaud : le Fonds Actions Addictions devient  le Fonds Addict'Aide - Santé Mentale">
            <a:extLst>
              <a:ext uri="{FF2B5EF4-FFF2-40B4-BE49-F238E27FC236}">
                <a16:creationId xmlns:a16="http://schemas.microsoft.com/office/drawing/2014/main" id="{64A789C8-7B63-4E61-8C24-C9996FF39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317" y="2739274"/>
            <a:ext cx="2162186" cy="52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réation de Santé publique France">
            <a:extLst>
              <a:ext uri="{FF2B5EF4-FFF2-40B4-BE49-F238E27FC236}">
                <a16:creationId xmlns:a16="http://schemas.microsoft.com/office/drawing/2014/main" id="{F74672E8-81F5-4540-9364-06770C988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693" y="1510313"/>
            <a:ext cx="1883928" cy="101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ésultat de recherche d'images pour &quot;logo mildeca&quot;">
            <a:extLst>
              <a:ext uri="{FF2B5EF4-FFF2-40B4-BE49-F238E27FC236}">
                <a16:creationId xmlns:a16="http://schemas.microsoft.com/office/drawing/2014/main" id="{31A5BC25-DCFF-44AF-AB8B-67E466CB3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970" y="1319368"/>
            <a:ext cx="1598578" cy="135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Grand Est Addictions | Espace régional de ressources et d'expertise en  addictologie du Grand Est">
            <a:extLst>
              <a:ext uri="{FF2B5EF4-FFF2-40B4-BE49-F238E27FC236}">
                <a16:creationId xmlns:a16="http://schemas.microsoft.com/office/drawing/2014/main" id="{DD72FAF7-E26E-4CD4-AE5A-B2177FBB8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988" y="3560664"/>
            <a:ext cx="1921322" cy="59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Organisation de l'association fédérative | Grand Est Addictions">
            <a:extLst>
              <a:ext uri="{FF2B5EF4-FFF2-40B4-BE49-F238E27FC236}">
                <a16:creationId xmlns:a16="http://schemas.microsoft.com/office/drawing/2014/main" id="{AF0EBBA5-9966-4064-A764-2FB8CE0B2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19" y="4650203"/>
            <a:ext cx="1425602" cy="57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Addictions | Agence régionale de santé Bourgogne-Franche-Comté">
            <a:extLst>
              <a:ext uri="{FF2B5EF4-FFF2-40B4-BE49-F238E27FC236}">
                <a16:creationId xmlns:a16="http://schemas.microsoft.com/office/drawing/2014/main" id="{7C818EDD-CB81-4244-9E64-D275B4D4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6" y="4593416"/>
            <a:ext cx="1216253" cy="83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ésultat de recherche d'images pour &quot;logo Dry january&quot;">
            <a:extLst>
              <a:ext uri="{FF2B5EF4-FFF2-40B4-BE49-F238E27FC236}">
                <a16:creationId xmlns:a16="http://schemas.microsoft.com/office/drawing/2014/main" id="{471D21A8-CDA5-4653-850A-A0EE80F3F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47" y="4867993"/>
            <a:ext cx="1253743" cy="34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368AA19A-C0C3-40A1-A5A9-049E57A81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99" y="1557150"/>
            <a:ext cx="2350293" cy="111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ccueil Ministère de la Santé et de la Prévention">
            <a:extLst>
              <a:ext uri="{FF2B5EF4-FFF2-40B4-BE49-F238E27FC236}">
                <a16:creationId xmlns:a16="http://schemas.microsoft.com/office/drawing/2014/main" id="{B33935A4-9FCA-4417-A31C-9BF45AD7B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19" y="1356125"/>
            <a:ext cx="20574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ficher l’image source">
            <a:extLst>
              <a:ext uri="{FF2B5EF4-FFF2-40B4-BE49-F238E27FC236}">
                <a16:creationId xmlns:a16="http://schemas.microsoft.com/office/drawing/2014/main" id="{1E27283C-F105-4A31-ABE5-62C4391BB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19" y="1386022"/>
            <a:ext cx="1361105" cy="135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Afficher l’image source">
            <a:extLst>
              <a:ext uri="{FF2B5EF4-FFF2-40B4-BE49-F238E27FC236}">
                <a16:creationId xmlns:a16="http://schemas.microsoft.com/office/drawing/2014/main" id="{A17F5FBC-B027-4010-A645-1BEDEEEE5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372" y="2664607"/>
            <a:ext cx="1491202" cy="57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Afficher l’image source">
            <a:extLst>
              <a:ext uri="{FF2B5EF4-FFF2-40B4-BE49-F238E27FC236}">
                <a16:creationId xmlns:a16="http://schemas.microsoft.com/office/drawing/2014/main" id="{7CADF0CB-2BF3-4984-9E51-4DFA1B0EE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645" y="1649576"/>
            <a:ext cx="930618" cy="93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Peut être une image de texte qui dit ’France Patients Experts Addictions’">
            <a:extLst>
              <a:ext uri="{FF2B5EF4-FFF2-40B4-BE49-F238E27FC236}">
                <a16:creationId xmlns:a16="http://schemas.microsoft.com/office/drawing/2014/main" id="{FAA6F0F8-9FF3-4CE2-897F-394C1CF65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85" y="3447035"/>
            <a:ext cx="1633053" cy="102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Afficher l’image source">
            <a:extLst>
              <a:ext uri="{FF2B5EF4-FFF2-40B4-BE49-F238E27FC236}">
                <a16:creationId xmlns:a16="http://schemas.microsoft.com/office/drawing/2014/main" id="{52A2500C-58A4-4B73-9746-630A3B564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42" y="2664607"/>
            <a:ext cx="1441516" cy="6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Afficher l’image source">
            <a:extLst>
              <a:ext uri="{FF2B5EF4-FFF2-40B4-BE49-F238E27FC236}">
                <a16:creationId xmlns:a16="http://schemas.microsoft.com/office/drawing/2014/main" id="{399039A8-4EBC-43A9-8ECE-8F78BEE70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666197"/>
            <a:ext cx="1123950" cy="43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Afficher l’image source">
            <a:extLst>
              <a:ext uri="{FF2B5EF4-FFF2-40B4-BE49-F238E27FC236}">
                <a16:creationId xmlns:a16="http://schemas.microsoft.com/office/drawing/2014/main" id="{9C7FB473-87F8-46B6-960C-CBD1BB6F9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320" y="3602044"/>
            <a:ext cx="1216254" cy="68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Afficher l’image source">
            <a:extLst>
              <a:ext uri="{FF2B5EF4-FFF2-40B4-BE49-F238E27FC236}">
                <a16:creationId xmlns:a16="http://schemas.microsoft.com/office/drawing/2014/main" id="{7495F0B8-9F7B-4BBF-8D26-4EEC3CC0D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29" y="2822665"/>
            <a:ext cx="20574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Afficher l’image source">
            <a:extLst>
              <a:ext uri="{FF2B5EF4-FFF2-40B4-BE49-F238E27FC236}">
                <a16:creationId xmlns:a16="http://schemas.microsoft.com/office/drawing/2014/main" id="{67195AD1-EC51-41A5-BA70-05729EB0A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41" y="2769435"/>
            <a:ext cx="1035389" cy="63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Afficher l’image source">
            <a:extLst>
              <a:ext uri="{FF2B5EF4-FFF2-40B4-BE49-F238E27FC236}">
                <a16:creationId xmlns:a16="http://schemas.microsoft.com/office/drawing/2014/main" id="{B4B2E470-6D09-4FD7-B8B5-CF37774CF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51" y="4682011"/>
            <a:ext cx="1253743" cy="4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Afficher l’image source">
            <a:extLst>
              <a:ext uri="{FF2B5EF4-FFF2-40B4-BE49-F238E27FC236}">
                <a16:creationId xmlns:a16="http://schemas.microsoft.com/office/drawing/2014/main" id="{73F5DCFF-C03D-4AB3-BD90-8F6CEF1F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168" y="4421400"/>
            <a:ext cx="1590908" cy="83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34" descr="https://www.croixbleue.fr/local/cache-vignettes/L220xH96/siteon0-fa04f.jpg?1663758945">
            <a:extLst>
              <a:ext uri="{FF2B5EF4-FFF2-40B4-BE49-F238E27FC236}">
                <a16:creationId xmlns:a16="http://schemas.microsoft.com/office/drawing/2014/main" id="{FDC83569-9D7C-4D14-8331-4A3294109F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060" name="Picture 36" descr="https://croixbleue.fr/local/cache-vignettes/L220xH96/siteon0-fa04f.jpg?1663758945">
            <a:extLst>
              <a:ext uri="{FF2B5EF4-FFF2-40B4-BE49-F238E27FC236}">
                <a16:creationId xmlns:a16="http://schemas.microsoft.com/office/drawing/2014/main" id="{E79B9B73-BBFA-4FEF-843D-8DD4D8E9B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005" y="4416565"/>
            <a:ext cx="1334410" cy="58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Afficher l’image source">
            <a:extLst>
              <a:ext uri="{FF2B5EF4-FFF2-40B4-BE49-F238E27FC236}">
                <a16:creationId xmlns:a16="http://schemas.microsoft.com/office/drawing/2014/main" id="{E53B0F42-6B20-4384-AE02-F39840893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33" y="5741684"/>
            <a:ext cx="747192" cy="73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AB699753-0B3D-4318-A635-346F3E4F285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  <p:pic>
        <p:nvPicPr>
          <p:cNvPr id="3" name="Picture 2" descr="Afficher l’image source">
            <a:extLst>
              <a:ext uri="{FF2B5EF4-FFF2-40B4-BE49-F238E27FC236}">
                <a16:creationId xmlns:a16="http://schemas.microsoft.com/office/drawing/2014/main" id="{71719092-C609-4F4B-82B1-06037BE03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49" y="3535361"/>
            <a:ext cx="1985281" cy="8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F1636AD0-5A0C-4E1B-BA4F-0326C0033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37" y="5615574"/>
            <a:ext cx="732309" cy="73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Afficher l’image source">
            <a:extLst>
              <a:ext uri="{FF2B5EF4-FFF2-40B4-BE49-F238E27FC236}">
                <a16:creationId xmlns:a16="http://schemas.microsoft.com/office/drawing/2014/main" id="{A8E191CA-5928-4CC0-90D1-753BE87AD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89" y="5504203"/>
            <a:ext cx="2057400" cy="76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Afficher l’image source">
            <a:extLst>
              <a:ext uri="{FF2B5EF4-FFF2-40B4-BE49-F238E27FC236}">
                <a16:creationId xmlns:a16="http://schemas.microsoft.com/office/drawing/2014/main" id="{66DFF108-6FA7-45F6-91F1-F312CA130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52" y="5387079"/>
            <a:ext cx="1164593" cy="96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5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09"/>
    </mc:Choice>
    <mc:Fallback xmlns="">
      <p:transition spd="slow" advTm="43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3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7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9DFF49-0EEF-429C-8272-9B6789AF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545838"/>
            <a:ext cx="9688830" cy="927007"/>
          </a:xfrm>
        </p:spPr>
        <p:txBody>
          <a:bodyPr/>
          <a:lstStyle/>
          <a:p>
            <a:pPr algn="ctr"/>
            <a:r>
              <a:rPr lang="fr-FR" b="1" dirty="0"/>
              <a:t>Associations Affiliées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8C80A9-F089-4D50-B936-508F40D89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554480"/>
            <a:ext cx="11121390" cy="110870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r-FR" dirty="0"/>
              <a:t>Le titre AMIS DE LA SANTE pour les associations départementales sera privilégié sans exclure des associations portant un autre titre dont </a:t>
            </a:r>
            <a:r>
              <a:rPr lang="fr-FR" b="1" dirty="0">
                <a:highlight>
                  <a:srgbClr val="FFFF00"/>
                </a:highlight>
              </a:rPr>
              <a:t>l’affiliation devra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/>
              <a:t>être approuvée par le CA ou l’AG et </a:t>
            </a:r>
            <a:r>
              <a:rPr lang="fr-FR" b="1" dirty="0">
                <a:highlight>
                  <a:srgbClr val="FFFF00"/>
                </a:highlight>
              </a:rPr>
              <a:t>figurer sur l’ensemble de leur documentation administrative ou site internet</a:t>
            </a:r>
            <a:r>
              <a:rPr lang="fr-FR" b="1" dirty="0"/>
              <a:t>. </a:t>
            </a:r>
            <a:r>
              <a:rPr lang="fr-FR" dirty="0"/>
              <a:t>(</a:t>
            </a:r>
            <a:r>
              <a:rPr lang="fr-FR" i="1" dirty="0"/>
              <a:t>Article 1 des statuts)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5643CD-1A91-45F1-8DD2-7791EE58C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3007714"/>
            <a:ext cx="5311775" cy="36004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dirty="0"/>
              <a:t>Amis de la santé du Bas-Rhin,</a:t>
            </a:r>
          </a:p>
          <a:p>
            <a:pPr algn="just"/>
            <a:r>
              <a:rPr lang="fr-FR" dirty="0"/>
              <a:t>Amis de la santé des Côtes d’Armor,</a:t>
            </a:r>
          </a:p>
          <a:p>
            <a:pPr algn="just"/>
            <a:r>
              <a:rPr lang="fr-FR" dirty="0"/>
              <a:t>Amis de la santé du Gard,</a:t>
            </a:r>
          </a:p>
          <a:p>
            <a:pPr algn="just"/>
            <a:r>
              <a:rPr lang="fr-FR" dirty="0"/>
              <a:t>Amis de la santé de Haute Savoie,</a:t>
            </a:r>
          </a:p>
          <a:p>
            <a:pPr algn="just"/>
            <a:r>
              <a:rPr lang="fr-FR" dirty="0"/>
              <a:t>Amis de la santé d’Ille et Vilaine,</a:t>
            </a:r>
          </a:p>
          <a:p>
            <a:pPr algn="just"/>
            <a:r>
              <a:rPr lang="fr-FR" dirty="0"/>
              <a:t>Amis de la santé du Lot et Garonne,</a:t>
            </a:r>
          </a:p>
          <a:p>
            <a:pPr algn="just"/>
            <a:r>
              <a:rPr lang="fr-FR" dirty="0"/>
              <a:t>Amis de la santé du Maine et Loire,</a:t>
            </a:r>
          </a:p>
          <a:p>
            <a:pPr algn="just"/>
            <a:r>
              <a:rPr lang="fr-FR" dirty="0"/>
              <a:t>Amis de la santé de Mayenne,</a:t>
            </a:r>
          </a:p>
          <a:p>
            <a:pPr algn="just"/>
            <a:r>
              <a:rPr lang="fr-FR" dirty="0"/>
              <a:t>Amis de la santé du Morbihan,</a:t>
            </a:r>
          </a:p>
          <a:p>
            <a:pPr algn="just"/>
            <a:r>
              <a:rPr lang="fr-FR" dirty="0"/>
              <a:t>Amis de la santé de Moselle,</a:t>
            </a:r>
          </a:p>
          <a:p>
            <a:pPr algn="just"/>
            <a:endParaRPr lang="fr-FR" dirty="0"/>
          </a:p>
          <a:p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5A525E4-B17D-45DC-830A-0812017F7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2676"/>
            <a:ext cx="5334000" cy="344323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Amis de la santé de l’Oise,</a:t>
            </a:r>
          </a:p>
          <a:p>
            <a:r>
              <a:rPr lang="fr-FR" dirty="0"/>
              <a:t>Amis de la santé de Vendée,</a:t>
            </a:r>
          </a:p>
          <a:p>
            <a:r>
              <a:rPr lang="fr-FR" dirty="0"/>
              <a:t>Amis de la santé des Vosges,</a:t>
            </a:r>
          </a:p>
          <a:p>
            <a:r>
              <a:rPr lang="fr-FR" dirty="0">
                <a:highlight>
                  <a:srgbClr val="FFFF00"/>
                </a:highlight>
              </a:rPr>
              <a:t>Aidons les Korsakoff </a:t>
            </a:r>
            <a:r>
              <a:rPr lang="fr-FR" dirty="0"/>
              <a:t>(</a:t>
            </a:r>
            <a:r>
              <a:rPr lang="fr-FR" i="1" dirty="0"/>
              <a:t>Val de Marne),</a:t>
            </a:r>
          </a:p>
          <a:p>
            <a:r>
              <a:rPr lang="fr-FR" dirty="0">
                <a:highlight>
                  <a:srgbClr val="FFFF00"/>
                </a:highlight>
              </a:rPr>
              <a:t>Alcool Info 14 (</a:t>
            </a:r>
            <a:r>
              <a:rPr lang="fr-FR" i="1" dirty="0"/>
              <a:t>Calvados),</a:t>
            </a:r>
          </a:p>
          <a:p>
            <a:r>
              <a:rPr lang="fr-FR" dirty="0" err="1">
                <a:highlight>
                  <a:srgbClr val="FFFF00"/>
                </a:highlight>
              </a:rPr>
              <a:t>Cop’ma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/>
              <a:t>(</a:t>
            </a:r>
            <a:r>
              <a:rPr lang="fr-FR" i="1" dirty="0"/>
              <a:t>Loire Atlantique</a:t>
            </a:r>
            <a:r>
              <a:rPr lang="fr-FR" dirty="0"/>
              <a:t>),</a:t>
            </a:r>
          </a:p>
          <a:p>
            <a:r>
              <a:rPr lang="fr-FR" dirty="0">
                <a:highlight>
                  <a:srgbClr val="FFFF00"/>
                </a:highlight>
              </a:rPr>
              <a:t>GESD </a:t>
            </a:r>
            <a:r>
              <a:rPr lang="fr-FR" i="1" dirty="0"/>
              <a:t>(Morbihan</a:t>
            </a:r>
            <a:r>
              <a:rPr lang="fr-FR" dirty="0"/>
              <a:t>),</a:t>
            </a:r>
          </a:p>
          <a:p>
            <a:r>
              <a:rPr lang="fr-FR" dirty="0">
                <a:highlight>
                  <a:srgbClr val="FFFF00"/>
                </a:highlight>
              </a:rPr>
              <a:t>Je ne fume plus</a:t>
            </a:r>
            <a:r>
              <a:rPr lang="fr-FR" dirty="0"/>
              <a:t> (</a:t>
            </a:r>
            <a:r>
              <a:rPr lang="fr-FR" i="1" dirty="0"/>
              <a:t>Loire Atlantique),</a:t>
            </a:r>
          </a:p>
          <a:p>
            <a:r>
              <a:rPr lang="fr-FR" dirty="0">
                <a:highlight>
                  <a:srgbClr val="FFFF00"/>
                </a:highlight>
              </a:rPr>
              <a:t>Renaître </a:t>
            </a:r>
            <a:r>
              <a:rPr lang="fr-FR" dirty="0"/>
              <a:t>(</a:t>
            </a:r>
            <a:r>
              <a:rPr lang="fr-FR" i="1" dirty="0"/>
              <a:t>Bas-Rhin</a:t>
            </a:r>
            <a:r>
              <a:rPr lang="fr-FR" dirty="0"/>
              <a:t>),</a:t>
            </a:r>
          </a:p>
          <a:p>
            <a:r>
              <a:rPr lang="fr-FR" dirty="0">
                <a:highlight>
                  <a:srgbClr val="FFFF00"/>
                </a:highlight>
              </a:rPr>
              <a:t>VSA2 </a:t>
            </a:r>
            <a:r>
              <a:rPr lang="fr-FR" dirty="0"/>
              <a:t>(</a:t>
            </a:r>
            <a:r>
              <a:rPr lang="fr-FR" i="1" dirty="0"/>
              <a:t>Isère),</a:t>
            </a:r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EFFA8A5-9EF8-47B4-8853-A06D4C2C8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9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15"/>
    </mc:Choice>
    <mc:Fallback xmlns="">
      <p:transition spd="slow" advTm="26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0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599552-7048-4F18-B64D-4F6BEFC5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5" y="1107865"/>
            <a:ext cx="8610600" cy="1293028"/>
          </a:xfrm>
        </p:spPr>
        <p:txBody>
          <a:bodyPr/>
          <a:lstStyle/>
          <a:p>
            <a:pPr algn="ctr"/>
            <a:r>
              <a:rPr lang="fr-FR" b="1" dirty="0"/>
              <a:t>Siège social NATIONAL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19EC9E-524F-4AF0-8346-B2AE9CA3D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25" y="3000375"/>
            <a:ext cx="10058400" cy="3093252"/>
          </a:xfrm>
        </p:spPr>
        <p:txBody>
          <a:bodyPr/>
          <a:lstStyle/>
          <a:p>
            <a:pPr algn="ctr"/>
            <a:r>
              <a:rPr lang="fr-FR" sz="2400" dirty="0"/>
              <a:t>1, allée de la cité des Chalets</a:t>
            </a:r>
          </a:p>
          <a:p>
            <a:pPr algn="ctr"/>
            <a:r>
              <a:rPr lang="fr-FR" sz="2400" dirty="0"/>
              <a:t>57600 FORBACH - Marienau</a:t>
            </a:r>
          </a:p>
          <a:p>
            <a:pPr marL="1371600" lvl="3" indent="0" algn="ctr">
              <a:buNone/>
            </a:pPr>
            <a:endParaRPr lang="fr-FR" sz="2400" dirty="0"/>
          </a:p>
          <a:p>
            <a:pPr marL="1371600" lvl="3" indent="0" algn="ctr">
              <a:buNone/>
            </a:pPr>
            <a:r>
              <a:rPr lang="fr-FR" sz="2400" dirty="0"/>
              <a:t>03 87 85 81 51</a:t>
            </a:r>
          </a:p>
          <a:p>
            <a:pPr marL="1371600" lvl="3" indent="0" algn="ctr">
              <a:buNone/>
            </a:pPr>
            <a:r>
              <a:rPr lang="fr-FR" sz="2400" b="1" dirty="0"/>
              <a:t>E-mail: </a:t>
            </a:r>
            <a:r>
              <a:rPr lang="fr-FR" sz="2400" dirty="0">
                <a:hlinkClick r:id="rId2"/>
              </a:rPr>
              <a:t>lesamisdelasante@orange.fr</a:t>
            </a:r>
            <a:endParaRPr lang="fr-FR" sz="2400" dirty="0"/>
          </a:p>
          <a:p>
            <a:pPr marL="1371600" lvl="3" indent="0" algn="ctr">
              <a:buNone/>
            </a:pPr>
            <a:r>
              <a:rPr lang="fr-FR" sz="2400" b="1" dirty="0"/>
              <a:t>Site internet</a:t>
            </a:r>
            <a:r>
              <a:rPr lang="fr-FR" sz="2400" dirty="0"/>
              <a:t>: www.lesamisdelasante.org</a:t>
            </a:r>
          </a:p>
          <a:p>
            <a:pPr marL="1371600" lvl="3" indent="0" algn="ctr">
              <a:buNone/>
            </a:pPr>
            <a:endParaRPr lang="fr-FR" sz="2400" dirty="0"/>
          </a:p>
          <a:p>
            <a:pPr marL="1371600" lvl="3" indent="0">
              <a:buNone/>
            </a:pPr>
            <a:endParaRPr lang="fr-FR" sz="2400" dirty="0"/>
          </a:p>
          <a:p>
            <a:pPr marL="1371600" lvl="3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76D3E1-5292-470A-B70D-52D0B0365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4771310" y="4199339"/>
            <a:ext cx="676990" cy="3476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CAE73B-9569-4602-8BA7-F56C39DAB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7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1"/>
    </mc:Choice>
    <mc:Fallback xmlns="">
      <p:transition spd="slow" advTm="15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3DCD97-7376-443F-8B4F-EFD0BA11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352425"/>
            <a:ext cx="11359091" cy="2202428"/>
          </a:xfrm>
        </p:spPr>
        <p:txBody>
          <a:bodyPr>
            <a:normAutofit fontScale="90000"/>
          </a:bodyPr>
          <a:lstStyle/>
          <a:p>
            <a:pPr algn="ctr"/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r>
              <a:rPr lang="fr-FR" b="1" dirty="0"/>
              <a:t>Mission reconnue d’utilité publique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4B8554-9495-4DFD-8718-F9EFA418B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900" y="3698698"/>
            <a:ext cx="10490200" cy="955675"/>
          </a:xfrm>
        </p:spPr>
        <p:txBody>
          <a:bodyPr>
            <a:normAutofit fontScale="92500"/>
          </a:bodyPr>
          <a:lstStyle/>
          <a:p>
            <a:pPr algn="ctr"/>
            <a:r>
              <a:rPr lang="fr-FR" sz="2400" i="1" dirty="0"/>
              <a:t>Registre des associations du tribunal de proximité de Saint – Avold (57) </a:t>
            </a:r>
          </a:p>
          <a:p>
            <a:pPr algn="ctr"/>
            <a:r>
              <a:rPr lang="fr-FR" sz="2400" i="1" dirty="0"/>
              <a:t>Volume 54  Folio 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FBBAB67-8001-4EF7-87F6-CA54D4CC8833}"/>
              </a:ext>
            </a:extLst>
          </p:cNvPr>
          <p:cNvSpPr txBox="1"/>
          <p:nvPr/>
        </p:nvSpPr>
        <p:spPr>
          <a:xfrm>
            <a:off x="609600" y="2554853"/>
            <a:ext cx="1095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Loi</a:t>
            </a:r>
            <a:r>
              <a:rPr lang="fr-FR" sz="2800" b="1" cap="small" dirty="0"/>
              <a:t> 1908 </a:t>
            </a:r>
            <a:r>
              <a:rPr lang="fr-FR" sz="2800" b="1" dirty="0"/>
              <a:t>droit local Alsace - Moselle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2A237BF-4B93-4C56-B008-A5B46CDDE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0"/>
    </mc:Choice>
    <mc:Fallback xmlns="">
      <p:transition spd="slow" advTm="10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0C504B-9A3C-4B40-ABC0-43F1819A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4340"/>
            <a:ext cx="10820399" cy="2801935"/>
          </a:xfrm>
        </p:spPr>
        <p:txBody>
          <a:bodyPr/>
          <a:lstStyle/>
          <a:p>
            <a:pPr algn="ctr"/>
            <a:r>
              <a:rPr lang="fr-FR" b="1" dirty="0"/>
              <a:t>Agrément National des Associations et Unions d’Associations représentant les Usagers dans les Instances  Hospitalières ou de Santé Publique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BCE85F-2EA6-4206-A97F-B9618E6B0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i="1" dirty="0"/>
              <a:t>Arrêté du 10 décembre 2014 reconduit par arrêté du 15 juin 2019 pour 5 ans à partir du 6 décembre 2019 sous le n° N2019AG0018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890490-BE83-407C-8AD1-CDBCDA85C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7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7"/>
    </mc:Choice>
    <mc:Fallback xmlns="">
      <p:transition spd="slow" advTm="9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974D62-F2AF-4587-AD09-A0DC1D59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474" y="753532"/>
            <a:ext cx="8920841" cy="2802467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Agrément National de Jeunesse et</a:t>
            </a:r>
            <a:br>
              <a:rPr lang="fr-FR" sz="4000" b="1" dirty="0"/>
            </a:br>
            <a:r>
              <a:rPr lang="fr-FR" sz="4000" b="1" dirty="0"/>
              <a:t>Éducation populaire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95ACFC-0062-4142-BF81-B36A6D41D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fr-FR" sz="2400" i="1" dirty="0"/>
              <a:t>Arrêté du 4 février 2008 en cours de reconduction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19CFBB-8B0E-4768-96A5-195629232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4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7"/>
    </mc:Choice>
    <mc:Fallback xmlns="">
      <p:transition spd="slow" advTm="5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5366D-946E-4EAF-AE98-7A4D3827B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400176"/>
            <a:ext cx="9448800" cy="104775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Prestataire de formations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EEC736-91DE-4B55-9528-D6949144F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4912" y="3235868"/>
            <a:ext cx="9782175" cy="685800"/>
          </a:xfrm>
        </p:spPr>
        <p:txBody>
          <a:bodyPr>
            <a:noAutofit/>
          </a:bodyPr>
          <a:lstStyle/>
          <a:p>
            <a:pPr algn="ctr"/>
            <a:r>
              <a:rPr lang="fr-FR" sz="2400" i="1" dirty="0"/>
              <a:t>Enregistré sous le n° 42 67 05539 67 auprès du Préfet de région Grand Est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3490B3-2398-43B1-BA83-8FE5C2634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1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8"/>
    </mc:Choice>
    <mc:Fallback xmlns="">
      <p:transition spd="slow" advTm="5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373F24-612A-4FD3-B4AC-89B6F867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Un Projet associatif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0B8AC3-84C5-49DA-A0BB-7242F4F1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194560"/>
            <a:ext cx="11487150" cy="4024125"/>
          </a:xfrm>
        </p:spPr>
        <p:txBody>
          <a:bodyPr/>
          <a:lstStyle/>
          <a:p>
            <a:pPr algn="ctr"/>
            <a:r>
              <a:rPr lang="fr-FR" sz="2400" b="1" dirty="0"/>
              <a:t>Pour la Fédération et les associations affiliées, un projet  orienté sur 3 axes.</a:t>
            </a:r>
          </a:p>
          <a:p>
            <a:endParaRPr lang="fr-FR" sz="2400" dirty="0"/>
          </a:p>
          <a:p>
            <a:pPr lvl="2"/>
            <a:r>
              <a:rPr lang="fr-FR" sz="2400" b="1" dirty="0">
                <a:solidFill>
                  <a:srgbClr val="FF0000"/>
                </a:solidFill>
              </a:rPr>
              <a:t>Optimisation de l’accompagnement.</a:t>
            </a:r>
          </a:p>
          <a:p>
            <a:endParaRPr lang="fr-FR" sz="2400" dirty="0"/>
          </a:p>
          <a:p>
            <a:pPr lvl="6"/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La qualité du service rendu.</a:t>
            </a:r>
          </a:p>
          <a:p>
            <a:pPr lvl="2"/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8"/>
            <a:r>
              <a:rPr lang="fr-FR" sz="2400" b="1" dirty="0">
                <a:solidFill>
                  <a:srgbClr val="00B050"/>
                </a:solidFill>
              </a:rPr>
              <a:t>La pertinence de la prise en charge.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C93D64A-368B-4CE7-AA66-E271BD14E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9"/>
    </mc:Choice>
    <mc:Fallback xmlns="">
      <p:transition spd="slow" advTm="13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56B870-8648-41AC-822A-E800BAD9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4725" y="373848"/>
            <a:ext cx="8677275" cy="1293028"/>
          </a:xfrm>
        </p:spPr>
        <p:txBody>
          <a:bodyPr/>
          <a:lstStyle/>
          <a:p>
            <a:r>
              <a:rPr lang="fr-FR" b="1" dirty="0"/>
              <a:t>L’association d’entraide c’est: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B8DB93-584B-4AFA-87F0-89F06F863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447800"/>
            <a:ext cx="11782425" cy="5036352"/>
          </a:xfrm>
        </p:spPr>
        <p:txBody>
          <a:bodyPr>
            <a:noAutofit/>
          </a:bodyPr>
          <a:lstStyle/>
          <a:p>
            <a:pPr lvl="0"/>
            <a:r>
              <a:rPr lang="fr-FR" dirty="0"/>
              <a:t>Un lieu d’intégration social de lutte contre l’exclusion.</a:t>
            </a:r>
          </a:p>
          <a:p>
            <a:pPr lvl="0"/>
            <a:r>
              <a:rPr lang="fr-FR" dirty="0"/>
              <a:t>Valoriser la personne dans l’écoute, le non-jugement de son ressenti, de ses expériences, de la souffrance, de la maladie.</a:t>
            </a:r>
          </a:p>
          <a:p>
            <a:pPr lvl="0"/>
            <a:r>
              <a:rPr lang="fr-FR" dirty="0"/>
              <a:t>Un lieu d’apprentissage d’une nouvelle gestion de soi au quotidien.</a:t>
            </a:r>
          </a:p>
          <a:p>
            <a:pPr lvl="0"/>
            <a:r>
              <a:rPr lang="fr-FR" dirty="0"/>
              <a:t>Un lieu d’informations variées et approfondies.</a:t>
            </a:r>
          </a:p>
          <a:p>
            <a:pPr lvl="0"/>
            <a:r>
              <a:rPr lang="fr-FR" dirty="0"/>
              <a:t>Une forme de contre-pouvoir et de revendications.</a:t>
            </a:r>
          </a:p>
          <a:p>
            <a:pPr lvl="0"/>
            <a:r>
              <a:rPr lang="fr-FR" dirty="0"/>
              <a:t>Un lieu de grande disponibilité et de grande souplesse de fonctionnement.</a:t>
            </a:r>
          </a:p>
          <a:p>
            <a:pPr lvl="0"/>
            <a:r>
              <a:rPr lang="fr-FR" dirty="0"/>
              <a:t>Une place pour les échanges, la convivialité, l’amitié.</a:t>
            </a:r>
          </a:p>
          <a:p>
            <a:pPr lvl="0"/>
            <a:r>
              <a:rPr lang="fr-FR" dirty="0"/>
              <a:t>L’existence d’une solidarité proximale pour éviter une plus grande détresse psychologique.</a:t>
            </a:r>
          </a:p>
          <a:p>
            <a:r>
              <a:rPr lang="fr-FR" dirty="0"/>
              <a:t>Un lieu de réel intérêt pour la personne : l’aider à s’en sortir, sauver sa vie en lui permettant de vivre </a:t>
            </a:r>
            <a:r>
              <a:rPr lang="fr-FR" sz="2400" dirty="0"/>
              <a:t>mieux et longtemps.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DE1DC1-7FD9-41A0-8297-1C895A419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00"/>
    </mc:Choice>
    <mc:Fallback xmlns="">
      <p:transition spd="slow" advTm="57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E225AF-6309-4E4C-8CD4-2D7ADEA5A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675" y="592832"/>
            <a:ext cx="8610600" cy="1293028"/>
          </a:xfrm>
        </p:spPr>
        <p:txBody>
          <a:bodyPr/>
          <a:lstStyle/>
          <a:p>
            <a:pPr algn="ctr"/>
            <a:r>
              <a:rPr lang="fr-FR" b="1" dirty="0"/>
              <a:t>Des bénévoles formés et qualifiés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81710C-6915-4ECD-ABD0-3367D366E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6" y="2194559"/>
            <a:ext cx="4867274" cy="4024125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b="1" dirty="0"/>
              <a:t>Formations</a:t>
            </a:r>
          </a:p>
          <a:p>
            <a:pPr algn="just"/>
            <a:r>
              <a:rPr lang="fr-FR" dirty="0"/>
              <a:t>Addictologie (</a:t>
            </a:r>
            <a:r>
              <a:rPr lang="fr-FR" i="1" dirty="0"/>
              <a:t>2 niveaux</a:t>
            </a:r>
            <a:r>
              <a:rPr lang="fr-FR" dirty="0"/>
              <a:t>).</a:t>
            </a:r>
          </a:p>
          <a:p>
            <a:pPr algn="just"/>
            <a:r>
              <a:rPr lang="fr-FR" dirty="0"/>
              <a:t>Réduction des risques et des dommages. (</a:t>
            </a:r>
            <a:r>
              <a:rPr lang="fr-FR" i="1" dirty="0"/>
              <a:t>1 focus spécifique « jeunes »).</a:t>
            </a:r>
          </a:p>
          <a:p>
            <a:pPr algn="just"/>
            <a:r>
              <a:rPr lang="fr-FR" dirty="0"/>
              <a:t>Entretien motivationnel.</a:t>
            </a:r>
          </a:p>
          <a:p>
            <a:pPr algn="just"/>
            <a:r>
              <a:rPr lang="fr-FR" dirty="0"/>
              <a:t>Animation groupes de parole.</a:t>
            </a:r>
          </a:p>
          <a:p>
            <a:pPr algn="just"/>
            <a:r>
              <a:rPr lang="fr-FR" dirty="0"/>
              <a:t>L’approche systémique.</a:t>
            </a:r>
          </a:p>
          <a:p>
            <a:pPr algn="just"/>
            <a:r>
              <a:rPr lang="fr-FR" dirty="0"/>
              <a:t>ETP (</a:t>
            </a:r>
            <a:r>
              <a:rPr lang="fr-FR" i="1" dirty="0"/>
              <a:t>Education Thérapeutique du Patient)</a:t>
            </a:r>
          </a:p>
          <a:p>
            <a:pPr algn="just"/>
            <a:r>
              <a:rPr lang="fr-FR" dirty="0"/>
              <a:t>Communication.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3BDA72-EBA4-4D85-9B84-FA3412C93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8425" y="2194559"/>
            <a:ext cx="5057775" cy="4024125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b="1" dirty="0"/>
              <a:t>Qualifications</a:t>
            </a:r>
          </a:p>
          <a:p>
            <a:pPr algn="just"/>
            <a:r>
              <a:rPr lang="fr-FR" dirty="0"/>
              <a:t>DUAG (</a:t>
            </a:r>
            <a:r>
              <a:rPr lang="fr-FR" i="1" dirty="0"/>
              <a:t>Diplôme Universitaire en Addictologie Générale</a:t>
            </a:r>
            <a:r>
              <a:rPr lang="fr-FR" dirty="0"/>
              <a:t>).</a:t>
            </a:r>
          </a:p>
          <a:p>
            <a:pPr algn="just"/>
            <a:r>
              <a:rPr lang="fr-FR" dirty="0"/>
              <a:t>Certification Patients experts en:</a:t>
            </a:r>
          </a:p>
          <a:p>
            <a:pPr marL="0" indent="0" algn="just">
              <a:buNone/>
            </a:pPr>
            <a:r>
              <a:rPr lang="fr-FR" dirty="0"/>
              <a:t>- Addictologie (</a:t>
            </a:r>
            <a:r>
              <a:rPr lang="fr-FR" i="1" dirty="0"/>
              <a:t>FPEA et AP/HP</a:t>
            </a:r>
            <a:r>
              <a:rPr lang="fr-FR" dirty="0"/>
              <a:t>).</a:t>
            </a:r>
          </a:p>
          <a:p>
            <a:pPr algn="just">
              <a:buFontTx/>
              <a:buChar char="-"/>
            </a:pPr>
            <a:r>
              <a:rPr lang="fr-FR" dirty="0"/>
              <a:t>ETP: Education Thérapeutique du Patient.</a:t>
            </a:r>
          </a:p>
          <a:p>
            <a:pPr algn="just"/>
            <a:r>
              <a:rPr lang="fr-FR" dirty="0"/>
              <a:t>RU: Représentants des Usagers.</a:t>
            </a:r>
          </a:p>
          <a:p>
            <a:pPr algn="just"/>
            <a:r>
              <a:rPr lang="fr-FR" dirty="0"/>
              <a:t>CTS: Conseillers en Territoires de Santé.</a:t>
            </a:r>
          </a:p>
          <a:p>
            <a:pPr algn="just"/>
            <a:r>
              <a:rPr lang="fr-FR" dirty="0"/>
              <a:t>Administrateurs en structures de soins.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270A4D4-27AB-48F7-965F-03292B48D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42" y="6271710"/>
            <a:ext cx="1711833" cy="4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19"/>
    </mc:Choice>
    <mc:Fallback xmlns="">
      <p:transition spd="slow" advTm="36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640</TotalTime>
  <Words>725</Words>
  <Application>Microsoft Office PowerPoint</Application>
  <PresentationFormat>Grand écran</PresentationFormat>
  <Paragraphs>104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Traînée de condensation</vt:lpstr>
      <vt:lpstr> </vt:lpstr>
      <vt:lpstr>Siège social NATIONAL</vt:lpstr>
      <vt:lpstr>     Mission reconnue d’utilité publique  </vt:lpstr>
      <vt:lpstr>Agrément National des Associations et Unions d’Associations représentant les Usagers dans les Instances  Hospitalières ou de Santé Publique</vt:lpstr>
      <vt:lpstr>Agrément National de Jeunesse et Éducation populaire</vt:lpstr>
      <vt:lpstr>Prestataire de formations</vt:lpstr>
      <vt:lpstr>Un Projet associatif</vt:lpstr>
      <vt:lpstr>L’association d’entraide c’est:</vt:lpstr>
      <vt:lpstr>Des bénévoles formés et qualifiés</vt:lpstr>
      <vt:lpstr>Activités</vt:lpstr>
      <vt:lpstr>valeurs</vt:lpstr>
      <vt:lpstr>Membre de</vt:lpstr>
      <vt:lpstr>Tutelles &amp; Partenaires</vt:lpstr>
      <vt:lpstr>Associations Affiliées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Jean-Claude TOMCZAK</dc:creator>
  <cp:lastModifiedBy>800 G2</cp:lastModifiedBy>
  <cp:revision>86</cp:revision>
  <dcterms:created xsi:type="dcterms:W3CDTF">2022-12-05T05:59:59Z</dcterms:created>
  <dcterms:modified xsi:type="dcterms:W3CDTF">2022-12-20T13:58:55Z</dcterms:modified>
</cp:coreProperties>
</file>